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60" r:id="rId6"/>
    <p:sldId id="262" r:id="rId7"/>
  </p:sldIdLst>
  <p:sldSz cx="15544800" cy="10058400"/>
  <p:notesSz cx="6858000" cy="9144000"/>
  <p:defaultText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99"/>
    <a:srgbClr val="0000FF"/>
    <a:srgbClr val="3333CC"/>
    <a:srgbClr val="D636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0" autoAdjust="0"/>
    <p:restoredTop sz="94660"/>
  </p:normalViewPr>
  <p:slideViewPr>
    <p:cSldViewPr>
      <p:cViewPr varScale="1">
        <p:scale>
          <a:sx n="46" d="100"/>
          <a:sy n="46" d="100"/>
        </p:scale>
        <p:origin x="-960" y="-108"/>
      </p:cViewPr>
      <p:guideLst>
        <p:guide orient="horz" pos="3168"/>
        <p:guide pos="48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6EB1-EF8B-4BE3-8E92-D8C7B6E9FB8F}" type="datetimeFigureOut">
              <a:rPr lang="en-US" smtClean="0"/>
              <a:pPr/>
              <a:t>3/10/2016</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3EA48-9390-4890-8013-397F652C634C}" type="slidenum">
              <a:rPr lang="en-US" smtClean="0"/>
              <a:pPr/>
              <a:t>‹#›</a:t>
            </a:fld>
            <a:endParaRPr lang="en-US"/>
          </a:p>
        </p:txBody>
      </p:sp>
    </p:spTree>
    <p:extLst>
      <p:ext uri="{BB962C8B-B14F-4D97-AF65-F5344CB8AC3E}">
        <p14:creationId xmlns:p14="http://schemas.microsoft.com/office/powerpoint/2010/main" xmlns="" val="97401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3EA48-9390-4890-8013-397F652C634C}"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1"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465" indent="0" algn="ctr">
              <a:buNone/>
              <a:defRPr>
                <a:solidFill>
                  <a:schemeClr val="tx1">
                    <a:tint val="75000"/>
                  </a:schemeClr>
                </a:solidFill>
              </a:defRPr>
            </a:lvl2pPr>
            <a:lvl3pPr marL="1462928" indent="0" algn="ctr">
              <a:buNone/>
              <a:defRPr>
                <a:solidFill>
                  <a:schemeClr val="tx1">
                    <a:tint val="75000"/>
                  </a:schemeClr>
                </a:solidFill>
              </a:defRPr>
            </a:lvl3pPr>
            <a:lvl4pPr marL="2194393" indent="0" algn="ctr">
              <a:buNone/>
              <a:defRPr>
                <a:solidFill>
                  <a:schemeClr val="tx1">
                    <a:tint val="75000"/>
                  </a:schemeClr>
                </a:solidFill>
              </a:defRPr>
            </a:lvl4pPr>
            <a:lvl5pPr marL="2925858" indent="0" algn="ctr">
              <a:buNone/>
              <a:defRPr>
                <a:solidFill>
                  <a:schemeClr val="tx1">
                    <a:tint val="75000"/>
                  </a:schemeClr>
                </a:solidFill>
              </a:defRPr>
            </a:lvl5pPr>
            <a:lvl6pPr marL="3657321" indent="0" algn="ctr">
              <a:buNone/>
              <a:defRPr>
                <a:solidFill>
                  <a:schemeClr val="tx1">
                    <a:tint val="75000"/>
                  </a:schemeClr>
                </a:solidFill>
              </a:defRPr>
            </a:lvl6pPr>
            <a:lvl7pPr marL="4388786" indent="0" algn="ctr">
              <a:buNone/>
              <a:defRPr>
                <a:solidFill>
                  <a:schemeClr val="tx1">
                    <a:tint val="75000"/>
                  </a:schemeClr>
                </a:solidFill>
              </a:defRPr>
            </a:lvl7pPr>
            <a:lvl8pPr marL="5120251" indent="0" algn="ctr">
              <a:buNone/>
              <a:defRPr>
                <a:solidFill>
                  <a:schemeClr val="tx1">
                    <a:tint val="75000"/>
                  </a:schemeClr>
                </a:solidFill>
              </a:defRPr>
            </a:lvl8pPr>
            <a:lvl9pPr marL="58517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10449" y="535518"/>
            <a:ext cx="4658042" cy="11432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321" y="535518"/>
            <a:ext cx="13715048" cy="11432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3"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3" y="4263180"/>
            <a:ext cx="13213080" cy="2200275"/>
          </a:xfrm>
        </p:spPr>
        <p:txBody>
          <a:bodyPr anchor="b"/>
          <a:lstStyle>
            <a:lvl1pPr marL="0" indent="0">
              <a:buNone/>
              <a:defRPr sz="3200">
                <a:solidFill>
                  <a:schemeClr val="tx1">
                    <a:tint val="75000"/>
                  </a:schemeClr>
                </a:solidFill>
              </a:defRPr>
            </a:lvl1pPr>
            <a:lvl2pPr marL="731465" indent="0">
              <a:buNone/>
              <a:defRPr sz="2900">
                <a:solidFill>
                  <a:schemeClr val="tx1">
                    <a:tint val="75000"/>
                  </a:schemeClr>
                </a:solidFill>
              </a:defRPr>
            </a:lvl2pPr>
            <a:lvl3pPr marL="1462928" indent="0">
              <a:buNone/>
              <a:defRPr sz="2500">
                <a:solidFill>
                  <a:schemeClr val="tx1">
                    <a:tint val="75000"/>
                  </a:schemeClr>
                </a:solidFill>
              </a:defRPr>
            </a:lvl3pPr>
            <a:lvl4pPr marL="2194393" indent="0">
              <a:buNone/>
              <a:defRPr sz="2300">
                <a:solidFill>
                  <a:schemeClr val="tx1">
                    <a:tint val="75000"/>
                  </a:schemeClr>
                </a:solidFill>
              </a:defRPr>
            </a:lvl4pPr>
            <a:lvl5pPr marL="2925858" indent="0">
              <a:buNone/>
              <a:defRPr sz="2300">
                <a:solidFill>
                  <a:schemeClr val="tx1">
                    <a:tint val="75000"/>
                  </a:schemeClr>
                </a:solidFill>
              </a:defRPr>
            </a:lvl5pPr>
            <a:lvl6pPr marL="3657321" indent="0">
              <a:buNone/>
              <a:defRPr sz="2300">
                <a:solidFill>
                  <a:schemeClr val="tx1">
                    <a:tint val="75000"/>
                  </a:schemeClr>
                </a:solidFill>
              </a:defRPr>
            </a:lvl6pPr>
            <a:lvl7pPr marL="4388786" indent="0">
              <a:buNone/>
              <a:defRPr sz="2300">
                <a:solidFill>
                  <a:schemeClr val="tx1">
                    <a:tint val="75000"/>
                  </a:schemeClr>
                </a:solidFill>
              </a:defRPr>
            </a:lvl7pPr>
            <a:lvl8pPr marL="5120251" indent="0">
              <a:buNone/>
              <a:defRPr sz="2300">
                <a:solidFill>
                  <a:schemeClr val="tx1">
                    <a:tint val="75000"/>
                  </a:schemeClr>
                </a:solidFill>
              </a:defRPr>
            </a:lvl8pPr>
            <a:lvl9pPr marL="5851714"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4F448-0D11-4E65-A4BA-8E2090112574}"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320"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81945"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4F448-0D11-4E65-A4BA-8E2090112574}" type="datetimeFigureOut">
              <a:rPr lang="en-US" smtClean="0"/>
              <a:pPr/>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4F448-0D11-4E65-A4BA-8E2090112574}" type="datetimeFigureOut">
              <a:rPr lang="en-US" smtClean="0"/>
              <a:pPr/>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4F448-0D11-4E65-A4BA-8E2090112574}" type="datetimeFigureOut">
              <a:rPr lang="en-US" smtClean="0"/>
              <a:pPr/>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4F448-0D11-4E65-A4BA-8E2090112574}" type="datetimeFigureOut">
              <a:rPr lang="en-US" smtClean="0"/>
              <a:pPr/>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6" y="400475"/>
            <a:ext cx="8689975" cy="8584565"/>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5"/>
            <a:ext cx="5114132" cy="6880225"/>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200"/>
            </a:lvl1pPr>
            <a:lvl2pPr marL="731465" indent="0">
              <a:buNone/>
              <a:defRPr sz="4400"/>
            </a:lvl2pPr>
            <a:lvl3pPr marL="1462928" indent="0">
              <a:buNone/>
              <a:defRPr sz="3800"/>
            </a:lvl3pPr>
            <a:lvl4pPr marL="2194393" indent="0">
              <a:buNone/>
              <a:defRPr sz="3200"/>
            </a:lvl4pPr>
            <a:lvl5pPr marL="2925858" indent="0">
              <a:buNone/>
              <a:defRPr sz="3200"/>
            </a:lvl5pPr>
            <a:lvl6pPr marL="3657321" indent="0">
              <a:buNone/>
              <a:defRPr sz="3200"/>
            </a:lvl6pPr>
            <a:lvl7pPr marL="4388786" indent="0">
              <a:buNone/>
              <a:defRPr sz="3200"/>
            </a:lvl7pPr>
            <a:lvl8pPr marL="5120251" indent="0">
              <a:buNone/>
              <a:defRPr sz="3200"/>
            </a:lvl8pPr>
            <a:lvl9pPr marL="5851714"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1"/>
          </a:xfrm>
          <a:prstGeom prst="rect">
            <a:avLst/>
          </a:prstGeom>
        </p:spPr>
        <p:txBody>
          <a:bodyPr vert="horz" lIns="146293" tIns="73146" rIns="146293" bIns="73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293" tIns="73146" rIns="146293" bIns="73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1" y="9322648"/>
            <a:ext cx="3627120" cy="535516"/>
          </a:xfrm>
          <a:prstGeom prst="rect">
            <a:avLst/>
          </a:prstGeom>
        </p:spPr>
        <p:txBody>
          <a:bodyPr vert="horz" lIns="146293" tIns="73146" rIns="146293" bIns="73146" rtlCol="0" anchor="ctr"/>
          <a:lstStyle>
            <a:lvl1pPr algn="l">
              <a:defRPr sz="1900">
                <a:solidFill>
                  <a:schemeClr val="tx1">
                    <a:tint val="75000"/>
                  </a:schemeClr>
                </a:solidFill>
              </a:defRPr>
            </a:lvl1pPr>
          </a:lstStyle>
          <a:p>
            <a:fld id="{9D94F448-0D11-4E65-A4BA-8E2090112574}" type="datetimeFigureOut">
              <a:rPr lang="en-US" smtClean="0"/>
              <a:pPr/>
              <a:t>3/10/2016</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46293" tIns="73146" rIns="146293" bIns="7314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46293" tIns="73146" rIns="146293" bIns="73146" rtlCol="0" anchor="ctr"/>
          <a:lstStyle>
            <a:lvl1pPr algn="r">
              <a:defRPr sz="1900">
                <a:solidFill>
                  <a:schemeClr val="tx1">
                    <a:tint val="75000"/>
                  </a:schemeClr>
                </a:solidFill>
              </a:defRPr>
            </a:lvl1pPr>
          </a:lstStyle>
          <a:p>
            <a:fld id="{567A9132-D15D-4A74-8541-8986EFBC7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928" rtl="0" eaLnBrk="1" latinLnBrk="0" hangingPunct="1">
        <a:spcBef>
          <a:spcPct val="0"/>
        </a:spcBef>
        <a:buNone/>
        <a:defRPr sz="7100" kern="1200">
          <a:solidFill>
            <a:schemeClr val="tx1"/>
          </a:solidFill>
          <a:latin typeface="+mj-lt"/>
          <a:ea typeface="+mj-ea"/>
          <a:cs typeface="+mj-cs"/>
        </a:defRPr>
      </a:lvl1pPr>
    </p:titleStyle>
    <p:body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re.3drobotics.com/products/3dr-gps-ublox-with-compa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990600" y="1066800"/>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7086600" y="3048000"/>
            <a:ext cx="1676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Pixhawk</a:t>
            </a:r>
            <a:endParaRPr lang="en-US" sz="1600" b="1" dirty="0" smtClean="0"/>
          </a:p>
          <a:p>
            <a:pPr algn="ctr"/>
            <a:r>
              <a:rPr lang="en-US" sz="1600" b="1" dirty="0" smtClean="0"/>
              <a:t>Autopilot</a:t>
            </a:r>
          </a:p>
          <a:p>
            <a:pPr algn="ctr"/>
            <a:endParaRPr lang="en-US" sz="1600" b="1" dirty="0"/>
          </a:p>
        </p:txBody>
      </p:sp>
      <p:sp>
        <p:nvSpPr>
          <p:cNvPr id="7" name="Rectangle 6"/>
          <p:cNvSpPr/>
          <p:nvPr/>
        </p:nvSpPr>
        <p:spPr>
          <a:xfrm>
            <a:off x="10820400" y="18288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uBlox</a:t>
            </a:r>
            <a:r>
              <a:rPr lang="en-US" sz="1600" b="1" dirty="0" smtClean="0"/>
              <a:t> GPS with Compass</a:t>
            </a:r>
            <a:endParaRPr lang="en-US" sz="1600" b="1" dirty="0"/>
          </a:p>
        </p:txBody>
      </p:sp>
      <p:sp>
        <p:nvSpPr>
          <p:cNvPr id="8" name="Rectangle 7"/>
          <p:cNvSpPr/>
          <p:nvPr/>
        </p:nvSpPr>
        <p:spPr>
          <a:xfrm>
            <a:off x="10210800" y="45720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Raspberry Pi 2 </a:t>
            </a:r>
          </a:p>
          <a:p>
            <a:pPr algn="ctr"/>
            <a:r>
              <a:rPr lang="it-IT" sz="1600" b="1" dirty="0" smtClean="0"/>
              <a:t>Model B</a:t>
            </a:r>
            <a:endParaRPr lang="it-IT" sz="1600" b="1" dirty="0"/>
          </a:p>
        </p:txBody>
      </p:sp>
      <p:cxnSp>
        <p:nvCxnSpPr>
          <p:cNvPr id="10" name="Shape 9"/>
          <p:cNvCxnSpPr>
            <a:stCxn id="58" idx="3"/>
          </p:cNvCxnSpPr>
          <p:nvPr/>
        </p:nvCxnSpPr>
        <p:spPr>
          <a:xfrm>
            <a:off x="8686800" y="2781300"/>
            <a:ext cx="2133600" cy="1143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69" idx="3"/>
            <a:endCxn id="8" idx="0"/>
          </p:cNvCxnSpPr>
          <p:nvPr/>
        </p:nvCxnSpPr>
        <p:spPr>
          <a:xfrm>
            <a:off x="9220200" y="3467100"/>
            <a:ext cx="1562100" cy="11049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87200" y="4419600"/>
            <a:ext cx="106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Raspberry Pi Camera Board</a:t>
            </a:r>
            <a:endParaRPr lang="en-US" sz="1600" b="1" dirty="0"/>
          </a:p>
        </p:txBody>
      </p:sp>
      <p:cxnSp>
        <p:nvCxnSpPr>
          <p:cNvPr id="15" name="Elbow Connector 14"/>
          <p:cNvCxnSpPr>
            <a:stCxn id="8" idx="3"/>
            <a:endCxn id="13" idx="1"/>
          </p:cNvCxnSpPr>
          <p:nvPr/>
        </p:nvCxnSpPr>
        <p:spPr>
          <a:xfrm flipV="1">
            <a:off x="11353800" y="5029200"/>
            <a:ext cx="533400" cy="1524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8" idx="2"/>
            <a:endCxn id="157" idx="0"/>
          </p:cNvCxnSpPr>
          <p:nvPr/>
        </p:nvCxnSpPr>
        <p:spPr>
          <a:xfrm rot="16200000" flipH="1">
            <a:off x="9810750" y="6762750"/>
            <a:ext cx="2590800" cy="6477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896600" y="6400800"/>
            <a:ext cx="1509196" cy="584775"/>
          </a:xfrm>
          <a:prstGeom prst="rect">
            <a:avLst/>
          </a:prstGeom>
          <a:noFill/>
        </p:spPr>
        <p:txBody>
          <a:bodyPr wrap="none" rtlCol="0">
            <a:spAutoFit/>
          </a:bodyPr>
          <a:lstStyle/>
          <a:p>
            <a:pPr algn="ctr"/>
            <a:r>
              <a:rPr lang="en-US" sz="1600" b="1" dirty="0" smtClean="0"/>
              <a:t>Ctrl / Data</a:t>
            </a:r>
          </a:p>
          <a:p>
            <a:pPr algn="ctr"/>
            <a:r>
              <a:rPr lang="en-US" sz="1600" b="1" dirty="0" smtClean="0"/>
              <a:t>Ethernet Tether</a:t>
            </a:r>
            <a:endParaRPr lang="en-US" sz="1600" b="1" dirty="0"/>
          </a:p>
        </p:txBody>
      </p:sp>
      <p:sp>
        <p:nvSpPr>
          <p:cNvPr id="22" name="Rectangle 21"/>
          <p:cNvSpPr/>
          <p:nvPr/>
        </p:nvSpPr>
        <p:spPr>
          <a:xfrm>
            <a:off x="1219200" y="1371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6600 </a:t>
            </a:r>
            <a:r>
              <a:rPr lang="en-US" sz="1600" b="1" dirty="0" err="1" smtClean="0"/>
              <a:t>mAh</a:t>
            </a:r>
            <a:r>
              <a:rPr lang="en-US" sz="1600" b="1" dirty="0" smtClean="0"/>
              <a:t> 4s </a:t>
            </a:r>
            <a:r>
              <a:rPr lang="en-US" sz="1600" b="1" dirty="0" err="1" smtClean="0"/>
              <a:t>Lipo</a:t>
            </a:r>
            <a:r>
              <a:rPr lang="en-US" sz="1600" b="1" dirty="0" smtClean="0"/>
              <a:t> Battery</a:t>
            </a:r>
          </a:p>
          <a:p>
            <a:pPr algn="ctr"/>
            <a:r>
              <a:rPr lang="en-US" sz="1600" b="1" dirty="0" smtClean="0"/>
              <a:t>14.8vdc</a:t>
            </a:r>
            <a:endParaRPr lang="en-US" sz="1600" b="1" dirty="0"/>
          </a:p>
        </p:txBody>
      </p:sp>
      <p:sp>
        <p:nvSpPr>
          <p:cNvPr id="23" name="Rectangle 22"/>
          <p:cNvSpPr/>
          <p:nvPr/>
        </p:nvSpPr>
        <p:spPr>
          <a:xfrm>
            <a:off x="4572000" y="2514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Power Module</a:t>
            </a:r>
            <a:endParaRPr lang="en-US" sz="1600" b="1" dirty="0"/>
          </a:p>
        </p:txBody>
      </p:sp>
      <p:cxnSp>
        <p:nvCxnSpPr>
          <p:cNvPr id="25" name="Elbow Connector 24"/>
          <p:cNvCxnSpPr>
            <a:stCxn id="48" idx="3"/>
            <a:endCxn id="54" idx="1"/>
          </p:cNvCxnSpPr>
          <p:nvPr/>
        </p:nvCxnSpPr>
        <p:spPr>
          <a:xfrm flipH="1">
            <a:off x="3048000" y="1828800"/>
            <a:ext cx="2438400" cy="1143000"/>
          </a:xfrm>
          <a:prstGeom prst="bentConnector5">
            <a:avLst>
              <a:gd name="adj1" fmla="val -9375"/>
              <a:gd name="adj2" fmla="val 50000"/>
              <a:gd name="adj3" fmla="val 10937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3"/>
          </p:cNvCxnSpPr>
          <p:nvPr/>
        </p:nvCxnSpPr>
        <p:spPr>
          <a:xfrm>
            <a:off x="5943600" y="29718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5638800" y="4267200"/>
            <a:ext cx="3810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57800" y="4876800"/>
            <a:ext cx="1600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sp>
        <p:nvSpPr>
          <p:cNvPr id="48" name="Rectangle 47"/>
          <p:cNvSpPr/>
          <p:nvPr/>
        </p:nvSpPr>
        <p:spPr>
          <a:xfrm>
            <a:off x="48006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1" name="Rectangle 50"/>
          <p:cNvSpPr/>
          <p:nvPr/>
        </p:nvSpPr>
        <p:spPr>
          <a:xfrm>
            <a:off x="30480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3" name="Rectangle 52"/>
          <p:cNvSpPr/>
          <p:nvPr/>
        </p:nvSpPr>
        <p:spPr>
          <a:xfrm>
            <a:off x="38862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54" name="Rectangle 53"/>
          <p:cNvSpPr/>
          <p:nvPr/>
        </p:nvSpPr>
        <p:spPr>
          <a:xfrm>
            <a:off x="30480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cxnSp>
        <p:nvCxnSpPr>
          <p:cNvPr id="57" name="Elbow Connector 56"/>
          <p:cNvCxnSpPr>
            <a:stCxn id="51" idx="3"/>
            <a:endCxn id="48" idx="1"/>
          </p:cNvCxnSpPr>
          <p:nvPr/>
        </p:nvCxnSpPr>
        <p:spPr>
          <a:xfrm>
            <a:off x="3733800" y="1828800"/>
            <a:ext cx="1066800"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GPS</a:t>
            </a:r>
            <a:endParaRPr lang="en-US" sz="1200" dirty="0"/>
          </a:p>
        </p:txBody>
      </p:sp>
      <p:sp>
        <p:nvSpPr>
          <p:cNvPr id="59" name="TextBox 58"/>
          <p:cNvSpPr txBox="1"/>
          <p:nvPr/>
        </p:nvSpPr>
        <p:spPr>
          <a:xfrm>
            <a:off x="4648200" y="152400"/>
            <a:ext cx="5317994" cy="538609"/>
          </a:xfrm>
          <a:prstGeom prst="rect">
            <a:avLst/>
          </a:prstGeom>
          <a:noFill/>
        </p:spPr>
        <p:txBody>
          <a:bodyPr wrap="none" rtlCol="0">
            <a:spAutoFit/>
          </a:bodyPr>
          <a:lstStyle/>
          <a:p>
            <a:r>
              <a:rPr lang="en-US" b="1" dirty="0" err="1" smtClean="0"/>
              <a:t>BlueROV</a:t>
            </a:r>
            <a:r>
              <a:rPr lang="en-US" b="1" dirty="0" smtClean="0"/>
              <a:t> Electrical Block Diagram</a:t>
            </a:r>
            <a:endParaRPr lang="en-US" b="1" dirty="0"/>
          </a:p>
        </p:txBody>
      </p:sp>
      <p:sp>
        <p:nvSpPr>
          <p:cNvPr id="60" name="Rectangle 59"/>
          <p:cNvSpPr/>
          <p:nvPr/>
        </p:nvSpPr>
        <p:spPr>
          <a:xfrm>
            <a:off x="3657600" y="4876800"/>
            <a:ext cx="16002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cxnSp>
        <p:nvCxnSpPr>
          <p:cNvPr id="62" name="Elbow Connector 61"/>
          <p:cNvCxnSpPr/>
          <p:nvPr/>
        </p:nvCxnSpPr>
        <p:spPr>
          <a:xfrm rot="5400000">
            <a:off x="4457700" y="4305300"/>
            <a:ext cx="381000" cy="762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62400" y="5029200"/>
            <a:ext cx="982577" cy="338554"/>
          </a:xfrm>
          <a:prstGeom prst="rect">
            <a:avLst/>
          </a:prstGeom>
          <a:noFill/>
        </p:spPr>
        <p:txBody>
          <a:bodyPr wrap="none" rtlCol="0">
            <a:spAutoFit/>
          </a:bodyPr>
          <a:lstStyle/>
          <a:p>
            <a:r>
              <a:rPr lang="en-US" sz="1600" dirty="0" smtClean="0">
                <a:solidFill>
                  <a:schemeClr val="bg1"/>
                </a:solidFill>
              </a:rPr>
              <a:t>+14.8 </a:t>
            </a:r>
            <a:r>
              <a:rPr lang="en-US" sz="1600" dirty="0" err="1" smtClean="0">
                <a:solidFill>
                  <a:schemeClr val="bg1"/>
                </a:solidFill>
              </a:rPr>
              <a:t>vdc</a:t>
            </a:r>
            <a:endParaRPr lang="en-US" sz="1600" dirty="0">
              <a:solidFill>
                <a:schemeClr val="bg1"/>
              </a:solidFill>
            </a:endParaRPr>
          </a:p>
        </p:txBody>
      </p:sp>
      <p:sp>
        <p:nvSpPr>
          <p:cNvPr id="66" name="Rectangle 65"/>
          <p:cNvSpPr/>
          <p:nvPr/>
        </p:nvSpPr>
        <p:spPr>
          <a:xfrm>
            <a:off x="22098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67" name="Rectangle 66"/>
          <p:cNvSpPr/>
          <p:nvPr/>
        </p:nvSpPr>
        <p:spPr>
          <a:xfrm>
            <a:off x="22098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81" name="Elbow Connector 80"/>
          <p:cNvCxnSpPr>
            <a:stCxn id="66" idx="2"/>
          </p:cNvCxnSpPr>
          <p:nvPr/>
        </p:nvCxnSpPr>
        <p:spPr>
          <a:xfrm rot="5400000">
            <a:off x="22479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p:cNvCxnSpPr>
          <p:nvPr/>
        </p:nvCxnSpPr>
        <p:spPr>
          <a:xfrm rot="16200000" flipH="1">
            <a:off x="25527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6" idx="2"/>
            <a:endCxn id="67" idx="0"/>
          </p:cNvCxnSpPr>
          <p:nvPr/>
        </p:nvCxnSpPr>
        <p:spPr>
          <a:xfrm rot="5400000">
            <a:off x="24003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962400" y="7239000"/>
            <a:ext cx="2436437" cy="538609"/>
          </a:xfrm>
          <a:prstGeom prst="rect">
            <a:avLst/>
          </a:prstGeom>
          <a:noFill/>
        </p:spPr>
        <p:txBody>
          <a:bodyPr wrap="none" rtlCol="0">
            <a:spAutoFit/>
          </a:bodyPr>
          <a:lstStyle/>
          <a:p>
            <a:pPr algn="ctr"/>
            <a:r>
              <a:rPr lang="en-US" dirty="0" smtClean="0"/>
              <a:t>ESCs  ……6x…..</a:t>
            </a:r>
            <a:endParaRPr lang="en-US" dirty="0"/>
          </a:p>
        </p:txBody>
      </p:sp>
      <p:sp>
        <p:nvSpPr>
          <p:cNvPr id="91" name="Rectangle 90"/>
          <p:cNvSpPr/>
          <p:nvPr/>
        </p:nvSpPr>
        <p:spPr>
          <a:xfrm>
            <a:off x="70104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92" name="Rectangle 91"/>
          <p:cNvSpPr/>
          <p:nvPr/>
        </p:nvSpPr>
        <p:spPr>
          <a:xfrm>
            <a:off x="70104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93" name="Elbow Connector 92"/>
          <p:cNvCxnSpPr>
            <a:stCxn id="91" idx="2"/>
          </p:cNvCxnSpPr>
          <p:nvPr/>
        </p:nvCxnSpPr>
        <p:spPr>
          <a:xfrm rot="5400000">
            <a:off x="70485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1" idx="2"/>
          </p:cNvCxnSpPr>
          <p:nvPr/>
        </p:nvCxnSpPr>
        <p:spPr>
          <a:xfrm rot="16200000" flipH="1">
            <a:off x="73533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1" idx="2"/>
            <a:endCxn id="92" idx="0"/>
          </p:cNvCxnSpPr>
          <p:nvPr/>
        </p:nvCxnSpPr>
        <p:spPr>
          <a:xfrm rot="5400000">
            <a:off x="72009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910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6576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246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7912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2578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Elbow Connector 136"/>
          <p:cNvCxnSpPr>
            <a:endCxn id="124" idx="2"/>
          </p:cNvCxnSpPr>
          <p:nvPr/>
        </p:nvCxnSpPr>
        <p:spPr>
          <a:xfrm rot="5400000" flipH="1" flipV="1">
            <a:off x="2838450" y="6000750"/>
            <a:ext cx="685800" cy="1485900"/>
          </a:xfrm>
          <a:prstGeom prst="bentConnector3">
            <a:avLst>
              <a:gd name="adj1" fmla="val 79167"/>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hape 138"/>
          <p:cNvCxnSpPr>
            <a:stCxn id="122" idx="2"/>
          </p:cNvCxnSpPr>
          <p:nvPr/>
        </p:nvCxnSpPr>
        <p:spPr>
          <a:xfrm rot="16200000" flipH="1">
            <a:off x="5772150" y="5619750"/>
            <a:ext cx="685800" cy="2247900"/>
          </a:xfrm>
          <a:prstGeom prst="bentConnector3">
            <a:avLst>
              <a:gd name="adj1" fmla="val 2222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8" idx="2"/>
          </p:cNvCxnSpPr>
          <p:nvPr/>
        </p:nvCxnSpPr>
        <p:spPr>
          <a:xfrm rot="5400000">
            <a:off x="3867150" y="5429250"/>
            <a:ext cx="685800" cy="2628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26" idx="2"/>
          </p:cNvCxnSpPr>
          <p:nvPr/>
        </p:nvCxnSpPr>
        <p:spPr>
          <a:xfrm rot="16200000" flipH="1">
            <a:off x="6800850" y="6191250"/>
            <a:ext cx="685800" cy="1104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81400" y="8686800"/>
            <a:ext cx="3200400" cy="538609"/>
          </a:xfrm>
          <a:prstGeom prst="rect">
            <a:avLst/>
          </a:prstGeom>
          <a:noFill/>
        </p:spPr>
        <p:txBody>
          <a:bodyPr wrap="square" rtlCol="0">
            <a:spAutoFit/>
          </a:bodyPr>
          <a:lstStyle/>
          <a:p>
            <a:r>
              <a:rPr lang="en-US" dirty="0" smtClean="0"/>
              <a:t>Thrusters ……6x…..</a:t>
            </a:r>
            <a:endParaRPr lang="en-US" dirty="0"/>
          </a:p>
        </p:txBody>
      </p:sp>
      <p:sp>
        <p:nvSpPr>
          <p:cNvPr id="152" name="TextBox 151"/>
          <p:cNvSpPr txBox="1"/>
          <p:nvPr/>
        </p:nvSpPr>
        <p:spPr>
          <a:xfrm>
            <a:off x="1066800" y="3657600"/>
            <a:ext cx="2514600" cy="984885"/>
          </a:xfrm>
          <a:prstGeom prst="rect">
            <a:avLst/>
          </a:prstGeom>
          <a:noFill/>
        </p:spPr>
        <p:txBody>
          <a:bodyPr wrap="square" rtlCol="0">
            <a:spAutoFit/>
          </a:bodyPr>
          <a:lstStyle/>
          <a:p>
            <a:r>
              <a:rPr lang="en-US" b="1" dirty="0" smtClean="0"/>
              <a:t>Pressure Enclosure</a:t>
            </a:r>
            <a:endParaRPr lang="en-US" b="1" dirty="0"/>
          </a:p>
        </p:txBody>
      </p:sp>
      <p:sp>
        <p:nvSpPr>
          <p:cNvPr id="157" name="Rectangle 156"/>
          <p:cNvSpPr/>
          <p:nvPr/>
        </p:nvSpPr>
        <p:spPr>
          <a:xfrm>
            <a:off x="10515600" y="8382000"/>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Topside (Laptop)</a:t>
            </a:r>
            <a:endParaRPr lang="en-US" sz="1600" dirty="0"/>
          </a:p>
        </p:txBody>
      </p:sp>
      <p:sp>
        <p:nvSpPr>
          <p:cNvPr id="158" name="Rectangle 157"/>
          <p:cNvSpPr/>
          <p:nvPr/>
        </p:nvSpPr>
        <p:spPr>
          <a:xfrm>
            <a:off x="25908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3914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0866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69" name="Rectangle 168"/>
          <p:cNvSpPr/>
          <p:nvPr/>
        </p:nvSpPr>
        <p:spPr>
          <a:xfrm>
            <a:off x="8763000" y="3200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0" name="Rectangle 169"/>
          <p:cNvSpPr/>
          <p:nvPr/>
        </p:nvSpPr>
        <p:spPr>
          <a:xfrm>
            <a:off x="83058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5" name="TextBox 174"/>
          <p:cNvSpPr txBox="1"/>
          <p:nvPr/>
        </p:nvSpPr>
        <p:spPr>
          <a:xfrm>
            <a:off x="9448800" y="3657600"/>
            <a:ext cx="1143000" cy="461665"/>
          </a:xfrm>
          <a:prstGeom prst="rect">
            <a:avLst/>
          </a:prstGeom>
          <a:noFill/>
        </p:spPr>
        <p:txBody>
          <a:bodyPr wrap="square" rtlCol="0">
            <a:spAutoFit/>
          </a:bodyPr>
          <a:lstStyle/>
          <a:p>
            <a:pPr algn="ctr"/>
            <a:r>
              <a:rPr lang="en-US" sz="1200" dirty="0" smtClean="0"/>
              <a:t>Power 5 </a:t>
            </a:r>
            <a:r>
              <a:rPr lang="en-US" sz="1200" dirty="0" err="1" smtClean="0"/>
              <a:t>vdc</a:t>
            </a:r>
            <a:endParaRPr lang="en-US" sz="1200" dirty="0" smtClean="0"/>
          </a:p>
          <a:p>
            <a:pPr algn="ctr"/>
            <a:r>
              <a:rPr lang="en-US" sz="1200" dirty="0" smtClean="0"/>
              <a:t>1.2A</a:t>
            </a:r>
            <a:endParaRPr lang="en-US" sz="1200" dirty="0"/>
          </a:p>
        </p:txBody>
      </p:sp>
      <p:cxnSp>
        <p:nvCxnSpPr>
          <p:cNvPr id="179" name="Elbow Connector 178"/>
          <p:cNvCxnSpPr>
            <a:stCxn id="168" idx="2"/>
            <a:endCxn id="66" idx="0"/>
          </p:cNvCxnSpPr>
          <p:nvPr/>
        </p:nvCxnSpPr>
        <p:spPr>
          <a:xfrm rot="5400000">
            <a:off x="4385102" y="4156501"/>
            <a:ext cx="1211997" cy="46482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70" idx="2"/>
            <a:endCxn id="91" idx="0"/>
          </p:cNvCxnSpPr>
          <p:nvPr/>
        </p:nvCxnSpPr>
        <p:spPr>
          <a:xfrm rot="5400000">
            <a:off x="7395002" y="5947201"/>
            <a:ext cx="1211997" cy="10668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7544758" y="5493603"/>
            <a:ext cx="797206" cy="830997"/>
          </a:xfrm>
          <a:prstGeom prst="rect">
            <a:avLst/>
          </a:prstGeom>
          <a:noFill/>
        </p:spPr>
        <p:txBody>
          <a:bodyPr wrap="none" rtlCol="0">
            <a:spAutoFit/>
          </a:bodyPr>
          <a:lstStyle/>
          <a:p>
            <a:pPr algn="ctr"/>
            <a:r>
              <a:rPr lang="en-US" sz="1200" dirty="0" smtClean="0"/>
              <a:t>Main</a:t>
            </a:r>
          </a:p>
          <a:p>
            <a:pPr algn="ctr"/>
            <a:r>
              <a:rPr lang="en-US" sz="1200" dirty="0" smtClean="0"/>
              <a:t>Outputs</a:t>
            </a:r>
          </a:p>
          <a:p>
            <a:pPr algn="ctr"/>
            <a:r>
              <a:rPr lang="en-US" sz="1200" dirty="0" smtClean="0"/>
              <a:t>See Sht. 3</a:t>
            </a:r>
          </a:p>
          <a:p>
            <a:pPr algn="ctr"/>
            <a:r>
              <a:rPr lang="en-US" sz="1200" dirty="0" smtClean="0"/>
              <a:t>……6x…..</a:t>
            </a:r>
            <a:endParaRPr lang="en-US" sz="1200" dirty="0"/>
          </a:p>
        </p:txBody>
      </p:sp>
      <p:sp>
        <p:nvSpPr>
          <p:cNvPr id="186" name="TextBox 185"/>
          <p:cNvSpPr txBox="1"/>
          <p:nvPr/>
        </p:nvSpPr>
        <p:spPr>
          <a:xfrm>
            <a:off x="7315200" y="4800600"/>
            <a:ext cx="1219200" cy="461665"/>
          </a:xfrm>
          <a:prstGeom prst="rect">
            <a:avLst/>
          </a:prstGeom>
          <a:noFill/>
        </p:spPr>
        <p:txBody>
          <a:bodyPr wrap="square" rtlCol="0">
            <a:spAutoFit/>
          </a:bodyPr>
          <a:lstStyle/>
          <a:p>
            <a:pPr algn="ctr"/>
            <a:r>
              <a:rPr lang="en-US" sz="1200" dirty="0" smtClean="0">
                <a:solidFill>
                  <a:schemeClr val="bg1"/>
                </a:solidFill>
              </a:rPr>
              <a:t>Main ESC PWM</a:t>
            </a:r>
          </a:p>
          <a:p>
            <a:pPr algn="ctr"/>
            <a:r>
              <a:rPr lang="en-US" sz="1200" dirty="0" smtClean="0">
                <a:solidFill>
                  <a:schemeClr val="bg1"/>
                </a:solidFill>
              </a:rPr>
              <a:t>Thruster Ctrl</a:t>
            </a:r>
            <a:endParaRPr lang="en-US" sz="1200" dirty="0">
              <a:solidFill>
                <a:schemeClr val="bg1"/>
              </a:solidFill>
            </a:endParaRPr>
          </a:p>
        </p:txBody>
      </p:sp>
      <p:sp>
        <p:nvSpPr>
          <p:cNvPr id="188" name="Rectangle 187"/>
          <p:cNvSpPr/>
          <p:nvPr/>
        </p:nvSpPr>
        <p:spPr>
          <a:xfrm>
            <a:off x="6629400" y="3429000"/>
            <a:ext cx="457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BatPwr</a:t>
            </a:r>
            <a:r>
              <a:rPr lang="en-US" sz="1200" dirty="0" smtClean="0"/>
              <a:t> In</a:t>
            </a:r>
            <a:endParaRPr lang="en-US" sz="1200" dirty="0"/>
          </a:p>
        </p:txBody>
      </p:sp>
      <p:sp>
        <p:nvSpPr>
          <p:cNvPr id="190" name="TextBox 189"/>
          <p:cNvSpPr txBox="1"/>
          <p:nvPr/>
        </p:nvSpPr>
        <p:spPr>
          <a:xfrm>
            <a:off x="5943600" y="2514600"/>
            <a:ext cx="609600" cy="461665"/>
          </a:xfrm>
          <a:prstGeom prst="rect">
            <a:avLst/>
          </a:prstGeom>
          <a:noFill/>
        </p:spPr>
        <p:txBody>
          <a:bodyPr wrap="square" rtlCol="0">
            <a:spAutoFit/>
          </a:bodyPr>
          <a:lstStyle/>
          <a:p>
            <a:pPr algn="ctr"/>
            <a:r>
              <a:rPr lang="en-US" sz="1200" dirty="0" smtClean="0"/>
              <a:t>Power </a:t>
            </a:r>
          </a:p>
          <a:p>
            <a:pPr algn="ctr"/>
            <a:r>
              <a:rPr lang="en-US" sz="1200" dirty="0" smtClean="0"/>
              <a:t>5 </a:t>
            </a:r>
            <a:r>
              <a:rPr lang="en-US" sz="1200" dirty="0" err="1" smtClean="0"/>
              <a:t>vdc</a:t>
            </a:r>
            <a:endParaRPr lang="en-US" sz="1200" dirty="0"/>
          </a:p>
        </p:txBody>
      </p:sp>
      <p:sp>
        <p:nvSpPr>
          <p:cNvPr id="192" name="Rectangle 191"/>
          <p:cNvSpPr/>
          <p:nvPr/>
        </p:nvSpPr>
        <p:spPr>
          <a:xfrm>
            <a:off x="8763000" y="3962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Buzzer</a:t>
            </a:r>
            <a:endParaRPr lang="en-US" sz="1200" dirty="0"/>
          </a:p>
        </p:txBody>
      </p:sp>
      <p:sp>
        <p:nvSpPr>
          <p:cNvPr id="194" name="Rectangle 193"/>
          <p:cNvSpPr/>
          <p:nvPr/>
        </p:nvSpPr>
        <p:spPr>
          <a:xfrm>
            <a:off x="8991600" y="58674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Buzzer</a:t>
            </a:r>
          </a:p>
          <a:p>
            <a:pPr algn="ctr"/>
            <a:r>
              <a:rPr lang="it-IT" sz="1600" b="1" dirty="0" smtClean="0"/>
              <a:t>(Optional)</a:t>
            </a:r>
            <a:endParaRPr lang="it-IT" sz="1600" b="1" dirty="0"/>
          </a:p>
        </p:txBody>
      </p:sp>
      <p:cxnSp>
        <p:nvCxnSpPr>
          <p:cNvPr id="196" name="Shape 195"/>
          <p:cNvCxnSpPr>
            <a:stCxn id="192" idx="3"/>
            <a:endCxn id="194" idx="0"/>
          </p:cNvCxnSpPr>
          <p:nvPr/>
        </p:nvCxnSpPr>
        <p:spPr>
          <a:xfrm>
            <a:off x="9220200" y="4229100"/>
            <a:ext cx="304800" cy="1638300"/>
          </a:xfrm>
          <a:prstGeom prst="bentConnector2">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28800" y="2667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sp>
        <p:nvSpPr>
          <p:cNvPr id="210" name="TextBox 209"/>
          <p:cNvSpPr txBox="1"/>
          <p:nvPr/>
        </p:nvSpPr>
        <p:spPr>
          <a:xfrm>
            <a:off x="5795288" y="5029200"/>
            <a:ext cx="529312" cy="338554"/>
          </a:xfrm>
          <a:prstGeom prst="rect">
            <a:avLst/>
          </a:prstGeom>
          <a:noFill/>
        </p:spPr>
        <p:txBody>
          <a:bodyPr wrap="none" rtlCol="0">
            <a:spAutoFit/>
          </a:bodyPr>
          <a:lstStyle/>
          <a:p>
            <a:r>
              <a:rPr lang="en-US" sz="1600" dirty="0" err="1" smtClean="0">
                <a:solidFill>
                  <a:schemeClr val="bg1"/>
                </a:solidFill>
              </a:rPr>
              <a:t>Gnd</a:t>
            </a:r>
            <a:endParaRPr lang="en-US" sz="1600" dirty="0">
              <a:solidFill>
                <a:schemeClr val="bg1"/>
              </a:solidFill>
            </a:endParaRPr>
          </a:p>
        </p:txBody>
      </p:sp>
      <p:sp>
        <p:nvSpPr>
          <p:cNvPr id="101" name="TextBox 100"/>
          <p:cNvSpPr txBox="1"/>
          <p:nvPr/>
        </p:nvSpPr>
        <p:spPr>
          <a:xfrm>
            <a:off x="10591800" y="8763000"/>
            <a:ext cx="4572000" cy="584775"/>
          </a:xfrm>
          <a:prstGeom prst="rect">
            <a:avLst/>
          </a:prstGeom>
          <a:noFill/>
        </p:spPr>
        <p:txBody>
          <a:bodyPr wrap="square" rtlCol="0">
            <a:spAutoFit/>
          </a:bodyPr>
          <a:lstStyle/>
          <a:p>
            <a:pPr algn="r"/>
            <a:r>
              <a:rPr lang="en-US" sz="3200" b="1" i="1" dirty="0" smtClean="0">
                <a:solidFill>
                  <a:srgbClr val="FF0000"/>
                </a:solidFill>
              </a:rPr>
              <a:t> </a:t>
            </a:r>
            <a:r>
              <a:rPr lang="en-US" sz="3200" b="1" i="1" dirty="0" smtClean="0">
                <a:solidFill>
                  <a:srgbClr val="FF0000"/>
                </a:solidFill>
              </a:rPr>
              <a:t>20160310</a:t>
            </a:r>
            <a:endParaRPr lang="en-US" sz="3200" b="1" i="1" dirty="0">
              <a:solidFill>
                <a:srgbClr val="FF0000"/>
              </a:solidFill>
            </a:endParaRPr>
          </a:p>
        </p:txBody>
      </p:sp>
      <p:cxnSp>
        <p:nvCxnSpPr>
          <p:cNvPr id="84" name="Straight Connector 83"/>
          <p:cNvCxnSpPr>
            <a:stCxn id="54" idx="3"/>
            <a:endCxn id="53" idx="1"/>
          </p:cNvCxnSpPr>
          <p:nvPr/>
        </p:nvCxnSpPr>
        <p:spPr>
          <a:xfrm>
            <a:off x="3733800" y="29718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4991100" y="38481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7" name="Rectangle 96"/>
          <p:cNvSpPr/>
          <p:nvPr/>
        </p:nvSpPr>
        <p:spPr>
          <a:xfrm rot="5400000">
            <a:off x="4991100" y="32385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8" name="TextBox 97"/>
          <p:cNvSpPr txBox="1"/>
          <p:nvPr/>
        </p:nvSpPr>
        <p:spPr>
          <a:xfrm>
            <a:off x="3657600" y="3810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cxnSp>
        <p:nvCxnSpPr>
          <p:cNvPr id="99" name="Straight Connector 98"/>
          <p:cNvCxnSpPr>
            <a:stCxn id="97" idx="3"/>
            <a:endCxn id="89" idx="1"/>
          </p:cNvCxnSpPr>
          <p:nvPr/>
        </p:nvCxnSpPr>
        <p:spPr>
          <a:xfrm>
            <a:off x="5219700" y="3886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296400" y="3429000"/>
            <a:ext cx="2514600" cy="461665"/>
          </a:xfrm>
          <a:prstGeom prst="rect">
            <a:avLst/>
          </a:prstGeom>
          <a:noFill/>
        </p:spPr>
        <p:txBody>
          <a:bodyPr wrap="square" rtlCol="0">
            <a:spAutoFit/>
          </a:bodyPr>
          <a:lstStyle/>
          <a:p>
            <a:r>
              <a:rPr lang="en-US" sz="1200" dirty="0" smtClean="0"/>
              <a:t>(connect to aux. output - see Sht. 3)</a:t>
            </a:r>
          </a:p>
          <a:p>
            <a:endParaRPr lang="en-US" sz="1200" dirty="0"/>
          </a:p>
        </p:txBody>
      </p:sp>
      <p:sp>
        <p:nvSpPr>
          <p:cNvPr id="103" name="TextBox 102"/>
          <p:cNvSpPr txBox="1"/>
          <p:nvPr/>
        </p:nvSpPr>
        <p:spPr>
          <a:xfrm>
            <a:off x="10363200" y="2590800"/>
            <a:ext cx="433132" cy="276999"/>
          </a:xfrm>
          <a:prstGeom prst="rect">
            <a:avLst/>
          </a:prstGeom>
          <a:noFill/>
        </p:spPr>
        <p:txBody>
          <a:bodyPr wrap="none" rtlCol="0">
            <a:spAutoFit/>
          </a:bodyPr>
          <a:lstStyle/>
          <a:p>
            <a:r>
              <a:rPr lang="en-US" sz="1200" dirty="0" smtClean="0"/>
              <a:t>GPS</a:t>
            </a:r>
            <a:endParaRPr lang="en-US" sz="1200" dirty="0"/>
          </a:p>
        </p:txBody>
      </p:sp>
      <p:sp>
        <p:nvSpPr>
          <p:cNvPr id="104" name="Rectangle 103"/>
          <p:cNvSpPr/>
          <p:nvPr/>
        </p:nvSpPr>
        <p:spPr>
          <a:xfrm>
            <a:off x="72390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I2C</a:t>
            </a:r>
            <a:endParaRPr lang="en-US" sz="1200" dirty="0"/>
          </a:p>
        </p:txBody>
      </p:sp>
      <p:cxnSp>
        <p:nvCxnSpPr>
          <p:cNvPr id="105" name="Shape 9"/>
          <p:cNvCxnSpPr>
            <a:stCxn id="112" idx="3"/>
            <a:endCxn id="7" idx="1"/>
          </p:cNvCxnSpPr>
          <p:nvPr/>
        </p:nvCxnSpPr>
        <p:spPr>
          <a:xfrm>
            <a:off x="8763000" y="1790700"/>
            <a:ext cx="2057400" cy="6477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058400" y="2133600"/>
            <a:ext cx="747320" cy="276999"/>
          </a:xfrm>
          <a:prstGeom prst="rect">
            <a:avLst/>
          </a:prstGeom>
          <a:noFill/>
        </p:spPr>
        <p:txBody>
          <a:bodyPr wrap="none" rtlCol="0">
            <a:spAutoFit/>
          </a:bodyPr>
          <a:lstStyle/>
          <a:p>
            <a:r>
              <a:rPr lang="en-US" sz="1200" dirty="0" smtClean="0"/>
              <a:t>Compass</a:t>
            </a:r>
            <a:endParaRPr lang="en-US" sz="1200" dirty="0"/>
          </a:p>
        </p:txBody>
      </p:sp>
      <p:sp>
        <p:nvSpPr>
          <p:cNvPr id="112" name="Rectangle 111"/>
          <p:cNvSpPr/>
          <p:nvPr/>
        </p:nvSpPr>
        <p:spPr>
          <a:xfrm>
            <a:off x="7924800" y="1524000"/>
            <a:ext cx="838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I2C Expander</a:t>
            </a:r>
            <a:endParaRPr lang="en-US" sz="1200" dirty="0"/>
          </a:p>
        </p:txBody>
      </p:sp>
      <p:sp>
        <p:nvSpPr>
          <p:cNvPr id="115" name="Rectangle 114"/>
          <p:cNvSpPr/>
          <p:nvPr/>
        </p:nvSpPr>
        <p:spPr>
          <a:xfrm>
            <a:off x="13792200" y="1143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BlueRoboticsPressure</a:t>
            </a:r>
            <a:r>
              <a:rPr lang="en-US" sz="1600" b="1" dirty="0" smtClean="0"/>
              <a:t> / Temp. Sensor</a:t>
            </a:r>
            <a:endParaRPr lang="en-US" sz="1600" b="1" dirty="0"/>
          </a:p>
        </p:txBody>
      </p:sp>
      <p:cxnSp>
        <p:nvCxnSpPr>
          <p:cNvPr id="117" name="Elbow Connector 116"/>
          <p:cNvCxnSpPr>
            <a:stCxn id="115" idx="1"/>
            <a:endCxn id="112" idx="0"/>
          </p:cNvCxnSpPr>
          <p:nvPr/>
        </p:nvCxnSpPr>
        <p:spPr>
          <a:xfrm rot="10800000">
            <a:off x="8343900" y="1524000"/>
            <a:ext cx="5448300" cy="114300"/>
          </a:xfrm>
          <a:prstGeom prst="bentConnector4">
            <a:avLst>
              <a:gd name="adj1" fmla="val 46154"/>
              <a:gd name="adj2" fmla="val 30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2" idx="2"/>
            <a:endCxn id="104" idx="0"/>
          </p:cNvCxnSpPr>
          <p:nvPr/>
        </p:nvCxnSpPr>
        <p:spPr>
          <a:xfrm rot="5400000">
            <a:off x="7677150" y="1847850"/>
            <a:ext cx="457200" cy="876300"/>
          </a:xfrm>
          <a:prstGeom prst="bentConnector3">
            <a:avLst>
              <a:gd name="adj1" fmla="val 5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13106400" y="1554481"/>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1353800" y="8001000"/>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1430000" y="8077200"/>
            <a:ext cx="152400" cy="457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0668000" y="9448800"/>
            <a:ext cx="3511667" cy="338554"/>
          </a:xfrm>
          <a:prstGeom prst="rect">
            <a:avLst/>
          </a:prstGeom>
        </p:spPr>
        <p:txBody>
          <a:bodyPr wrap="none">
            <a:spAutoFit/>
          </a:bodyPr>
          <a:lstStyle/>
          <a:p>
            <a:r>
              <a:rPr lang="en-US" sz="1600" i="1" dirty="0" smtClean="0">
                <a:solidFill>
                  <a:srgbClr val="0000FF"/>
                </a:solidFill>
              </a:rPr>
              <a:t>BlueROV-Block-Diagram-20160229.pptx</a:t>
            </a:r>
            <a:endParaRPr lang="en-US" sz="1600" i="1" dirty="0">
              <a:solidFill>
                <a:srgbClr val="0000FF"/>
              </a:solidFill>
            </a:endParaRPr>
          </a:p>
        </p:txBody>
      </p:sp>
      <p:sp>
        <p:nvSpPr>
          <p:cNvPr id="100" name="TextBox 99"/>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1</a:t>
            </a:r>
            <a:endParaRPr lang="en-US" dirty="0"/>
          </a:p>
        </p:txBody>
      </p:sp>
      <p:sp>
        <p:nvSpPr>
          <p:cNvPr id="90" name="Rectangle 89"/>
          <p:cNvSpPr/>
          <p:nvPr/>
        </p:nvSpPr>
        <p:spPr>
          <a:xfrm>
            <a:off x="8763000" y="47244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micro</a:t>
            </a:r>
            <a:r>
              <a:rPr lang="en-US" sz="1200" dirty="0" smtClean="0"/>
              <a:t> USB</a:t>
            </a:r>
            <a:endParaRPr lang="en-US" sz="1200" dirty="0"/>
          </a:p>
        </p:txBody>
      </p:sp>
      <p:cxnSp>
        <p:nvCxnSpPr>
          <p:cNvPr id="102" name="Elbow Connector 101"/>
          <p:cNvCxnSpPr>
            <a:stCxn id="90" idx="3"/>
            <a:endCxn id="107" idx="0"/>
          </p:cNvCxnSpPr>
          <p:nvPr/>
        </p:nvCxnSpPr>
        <p:spPr>
          <a:xfrm>
            <a:off x="9448800" y="4991100"/>
            <a:ext cx="457200" cy="228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16200000">
            <a:off x="9715500" y="50673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USB</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lanner.ardupilot.com/wp-content/uploads/sites/5/2013/09/PixhawkLabled.jpg"/>
          <p:cNvPicPr>
            <a:picLocks noChangeAspect="1" noChangeArrowheads="1"/>
          </p:cNvPicPr>
          <p:nvPr/>
        </p:nvPicPr>
        <p:blipFill>
          <a:blip r:embed="rId2" cstate="print"/>
          <a:srcRect/>
          <a:stretch>
            <a:fillRect/>
          </a:stretch>
        </p:blipFill>
        <p:spPr bwMode="auto">
          <a:xfrm>
            <a:off x="3048000" y="1295400"/>
            <a:ext cx="7731125" cy="6534151"/>
          </a:xfrm>
          <a:prstGeom prst="rect">
            <a:avLst/>
          </a:prstGeom>
          <a:noFill/>
        </p:spPr>
      </p:pic>
      <p:sp>
        <p:nvSpPr>
          <p:cNvPr id="6" name="Right Arrow 5"/>
          <p:cNvSpPr/>
          <p:nvPr/>
        </p:nvSpPr>
        <p:spPr>
          <a:xfrm rot="1370913">
            <a:off x="2247897" y="282958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497772">
            <a:off x="10851906" y="175577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9372600" y="5334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72883">
            <a:off x="10246619" y="4469537"/>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78486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2" name="Rectangle 11"/>
          <p:cNvSpPr/>
          <p:nvPr/>
        </p:nvSpPr>
        <p:spPr>
          <a:xfrm>
            <a:off x="5105400" y="304800"/>
            <a:ext cx="4518096" cy="769441"/>
          </a:xfrm>
          <a:prstGeom prst="rect">
            <a:avLst/>
          </a:prstGeom>
        </p:spPr>
        <p:txBody>
          <a:bodyPr wrap="none">
            <a:spAutoFit/>
          </a:bodyPr>
          <a:lstStyle/>
          <a:p>
            <a:r>
              <a:rPr lang="en-US" sz="4400" b="1" dirty="0" err="1" smtClean="0"/>
              <a:t>Pixhawk</a:t>
            </a:r>
            <a:r>
              <a:rPr lang="en-US" sz="4400" b="1" dirty="0" smtClean="0"/>
              <a:t> Overview</a:t>
            </a:r>
            <a:endParaRPr lang="en-US" sz="4400" b="1" dirty="0"/>
          </a:p>
        </p:txBody>
      </p:sp>
      <p:sp>
        <p:nvSpPr>
          <p:cNvPr id="13" name="TextBox 12"/>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2</a:t>
            </a:r>
            <a:endParaRPr lang="en-US" dirty="0"/>
          </a:p>
        </p:txBody>
      </p:sp>
      <p:sp>
        <p:nvSpPr>
          <p:cNvPr id="14" name="Right Arrow 13"/>
          <p:cNvSpPr/>
          <p:nvPr/>
        </p:nvSpPr>
        <p:spPr>
          <a:xfrm rot="10800000">
            <a:off x="10820400" y="63246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11000" y="1447800"/>
            <a:ext cx="2514600" cy="1431161"/>
          </a:xfrm>
          <a:prstGeom prst="rect">
            <a:avLst/>
          </a:prstGeom>
          <a:noFill/>
        </p:spPr>
        <p:txBody>
          <a:bodyPr wrap="square" rtlCol="0">
            <a:spAutoFit/>
          </a:bodyPr>
          <a:lstStyle/>
          <a:p>
            <a:r>
              <a:rPr lang="en-US" dirty="0" smtClean="0">
                <a:solidFill>
                  <a:srgbClr val="0000FF"/>
                </a:solidFill>
              </a:rPr>
              <a:t>Connect </a:t>
            </a:r>
            <a:r>
              <a:rPr lang="en-US" dirty="0" smtClean="0">
                <a:solidFill>
                  <a:srgbClr val="0000FF"/>
                </a:solidFill>
              </a:rPr>
              <a:t>ESCs Control 1-6 Here</a:t>
            </a:r>
            <a:endParaRPr lang="en-US" dirty="0">
              <a:solidFill>
                <a:srgbClr val="0000FF"/>
              </a:solidFill>
            </a:endParaRPr>
          </a:p>
        </p:txBody>
      </p:sp>
      <p:sp>
        <p:nvSpPr>
          <p:cNvPr id="16" name="TextBox 15"/>
          <p:cNvSpPr txBox="1"/>
          <p:nvPr/>
        </p:nvSpPr>
        <p:spPr>
          <a:xfrm>
            <a:off x="11277600" y="4114800"/>
            <a:ext cx="2795637" cy="538609"/>
          </a:xfrm>
          <a:prstGeom prst="rect">
            <a:avLst/>
          </a:prstGeom>
          <a:noFill/>
        </p:spPr>
        <p:txBody>
          <a:bodyPr wrap="none" rtlCol="0">
            <a:spAutoFit/>
          </a:bodyPr>
          <a:lstStyle/>
          <a:p>
            <a:r>
              <a:rPr lang="en-US" dirty="0" smtClean="0">
                <a:solidFill>
                  <a:srgbClr val="0000FF"/>
                </a:solidFill>
              </a:rPr>
              <a:t>Buzzer (Optional)</a:t>
            </a:r>
            <a:endParaRPr lang="en-US" dirty="0">
              <a:solidFill>
                <a:srgbClr val="0000FF"/>
              </a:solidFill>
            </a:endParaRPr>
          </a:p>
        </p:txBody>
      </p:sp>
      <p:sp>
        <p:nvSpPr>
          <p:cNvPr id="19" name="TextBox 18"/>
          <p:cNvSpPr txBox="1"/>
          <p:nvPr/>
        </p:nvSpPr>
        <p:spPr>
          <a:xfrm>
            <a:off x="10363200" y="5257800"/>
            <a:ext cx="2458302" cy="538609"/>
          </a:xfrm>
          <a:prstGeom prst="rect">
            <a:avLst/>
          </a:prstGeom>
          <a:noFill/>
        </p:spPr>
        <p:txBody>
          <a:bodyPr wrap="none" rtlCol="0">
            <a:spAutoFit/>
          </a:bodyPr>
          <a:lstStyle/>
          <a:p>
            <a:r>
              <a:rPr lang="en-US" dirty="0" smtClean="0">
                <a:solidFill>
                  <a:srgbClr val="0000FF"/>
                </a:solidFill>
              </a:rPr>
              <a:t>3DR </a:t>
            </a:r>
            <a:r>
              <a:rPr lang="en-US" dirty="0" err="1" smtClean="0">
                <a:solidFill>
                  <a:srgbClr val="0000FF"/>
                </a:solidFill>
              </a:rPr>
              <a:t>uBlox</a:t>
            </a:r>
            <a:r>
              <a:rPr lang="en-US" dirty="0" smtClean="0">
                <a:solidFill>
                  <a:srgbClr val="0000FF"/>
                </a:solidFill>
              </a:rPr>
              <a:t> GPS</a:t>
            </a:r>
            <a:endParaRPr lang="en-US" dirty="0">
              <a:solidFill>
                <a:srgbClr val="0000FF"/>
              </a:solidFill>
            </a:endParaRPr>
          </a:p>
        </p:txBody>
      </p:sp>
      <p:sp>
        <p:nvSpPr>
          <p:cNvPr id="21" name="TextBox 20"/>
          <p:cNvSpPr txBox="1"/>
          <p:nvPr/>
        </p:nvSpPr>
        <p:spPr>
          <a:xfrm>
            <a:off x="11811000" y="6172200"/>
            <a:ext cx="3226728" cy="2769989"/>
          </a:xfrm>
          <a:prstGeom prst="rect">
            <a:avLst/>
          </a:prstGeom>
          <a:noFill/>
        </p:spPr>
        <p:txBody>
          <a:bodyPr wrap="square" rtlCol="0">
            <a:spAutoFit/>
          </a:bodyPr>
          <a:lstStyle/>
          <a:p>
            <a:r>
              <a:rPr lang="en-US" dirty="0" smtClean="0">
                <a:solidFill>
                  <a:srgbClr val="0000FF"/>
                </a:solidFill>
              </a:rPr>
              <a:t>Connect I2C Expander</a:t>
            </a:r>
          </a:p>
          <a:p>
            <a:r>
              <a:rPr lang="en-US" dirty="0" smtClean="0">
                <a:solidFill>
                  <a:srgbClr val="0000FF"/>
                </a:solidFill>
              </a:rPr>
              <a:t>Then connect </a:t>
            </a:r>
            <a:r>
              <a:rPr lang="en-US" dirty="0" err="1" smtClean="0">
                <a:solidFill>
                  <a:srgbClr val="0000FF"/>
                </a:solidFill>
              </a:rPr>
              <a:t>uBlox</a:t>
            </a:r>
            <a:r>
              <a:rPr lang="en-US" dirty="0" smtClean="0">
                <a:solidFill>
                  <a:srgbClr val="0000FF"/>
                </a:solidFill>
              </a:rPr>
              <a:t> Compass and </a:t>
            </a:r>
            <a:r>
              <a:rPr lang="en-US" dirty="0" err="1" smtClean="0">
                <a:solidFill>
                  <a:srgbClr val="0000FF"/>
                </a:solidFill>
              </a:rPr>
              <a:t>BlueRobotics</a:t>
            </a:r>
            <a:r>
              <a:rPr lang="en-US" dirty="0" smtClean="0">
                <a:solidFill>
                  <a:srgbClr val="0000FF"/>
                </a:solidFill>
              </a:rPr>
              <a:t> Depth Sensor to Expander</a:t>
            </a:r>
            <a:endParaRPr lang="en-US" dirty="0">
              <a:solidFill>
                <a:srgbClr val="0000FF"/>
              </a:solidFill>
            </a:endParaRPr>
          </a:p>
        </p:txBody>
      </p:sp>
      <p:sp>
        <p:nvSpPr>
          <p:cNvPr id="22" name="TextBox 21"/>
          <p:cNvSpPr txBox="1"/>
          <p:nvPr/>
        </p:nvSpPr>
        <p:spPr>
          <a:xfrm>
            <a:off x="0" y="1981200"/>
            <a:ext cx="2971800" cy="1431161"/>
          </a:xfrm>
          <a:prstGeom prst="rect">
            <a:avLst/>
          </a:prstGeom>
          <a:noFill/>
        </p:spPr>
        <p:txBody>
          <a:bodyPr wrap="square" rtlCol="0">
            <a:spAutoFit/>
          </a:bodyPr>
          <a:lstStyle/>
          <a:p>
            <a:r>
              <a:rPr lang="en-US" dirty="0" smtClean="0">
                <a:solidFill>
                  <a:srgbClr val="0000FF"/>
                </a:solidFill>
              </a:rPr>
              <a:t>Connect 3DR Power Module Pigtail Here</a:t>
            </a:r>
            <a:endParaRPr lang="en-US" dirty="0">
              <a:solidFill>
                <a:srgbClr val="0000FF"/>
              </a:solidFill>
            </a:endParaRPr>
          </a:p>
        </p:txBody>
      </p:sp>
      <p:sp>
        <p:nvSpPr>
          <p:cNvPr id="23" name="Right Arrow 22"/>
          <p:cNvSpPr/>
          <p:nvPr/>
        </p:nvSpPr>
        <p:spPr>
          <a:xfrm rot="8241405">
            <a:off x="9456961" y="124995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363200" y="304800"/>
            <a:ext cx="3886200" cy="984885"/>
          </a:xfrm>
          <a:prstGeom prst="rect">
            <a:avLst/>
          </a:prstGeom>
          <a:noFill/>
        </p:spPr>
        <p:txBody>
          <a:bodyPr wrap="square" rtlCol="0">
            <a:spAutoFit/>
          </a:bodyPr>
          <a:lstStyle/>
          <a:p>
            <a:r>
              <a:rPr lang="en-US" dirty="0" smtClean="0">
                <a:solidFill>
                  <a:srgbClr val="0000FF"/>
                </a:solidFill>
              </a:rPr>
              <a:t>Connect here for Raspberry Pi 5v power</a:t>
            </a:r>
            <a:endParaRPr lang="en-US" dirty="0">
              <a:solidFill>
                <a:srgbClr val="0000FF"/>
              </a:solidFill>
            </a:endParaRPr>
          </a:p>
        </p:txBody>
      </p:sp>
      <p:sp>
        <p:nvSpPr>
          <p:cNvPr id="18" name="TextBox 17"/>
          <p:cNvSpPr txBox="1"/>
          <p:nvPr/>
        </p:nvSpPr>
        <p:spPr>
          <a:xfrm>
            <a:off x="228600" y="381000"/>
            <a:ext cx="2971800" cy="1431161"/>
          </a:xfrm>
          <a:prstGeom prst="rect">
            <a:avLst/>
          </a:prstGeom>
          <a:noFill/>
        </p:spPr>
        <p:txBody>
          <a:bodyPr wrap="square" rtlCol="0">
            <a:spAutoFit/>
          </a:bodyPr>
          <a:lstStyle/>
          <a:p>
            <a:r>
              <a:rPr lang="en-US" dirty="0" smtClean="0">
                <a:solidFill>
                  <a:srgbClr val="0000FF"/>
                </a:solidFill>
              </a:rPr>
              <a:t>Pi Data connects to </a:t>
            </a:r>
            <a:r>
              <a:rPr lang="en-US" dirty="0" err="1" smtClean="0">
                <a:solidFill>
                  <a:srgbClr val="0000FF"/>
                </a:solidFill>
              </a:rPr>
              <a:t>Pixhawk</a:t>
            </a:r>
            <a:r>
              <a:rPr lang="en-US" dirty="0" smtClean="0">
                <a:solidFill>
                  <a:srgbClr val="0000FF"/>
                </a:solidFill>
              </a:rPr>
              <a:t> via </a:t>
            </a:r>
            <a:r>
              <a:rPr lang="en-US" dirty="0" err="1" smtClean="0">
                <a:solidFill>
                  <a:srgbClr val="0000FF"/>
                </a:solidFill>
              </a:rPr>
              <a:t>MicroUSB</a:t>
            </a:r>
            <a:endParaRPr lang="en-US" dirty="0">
              <a:solidFill>
                <a:srgbClr val="0000FF"/>
              </a:solidFill>
            </a:endParaRPr>
          </a:p>
        </p:txBody>
      </p:sp>
      <p:sp>
        <p:nvSpPr>
          <p:cNvPr id="20" name="Right Arrow 19"/>
          <p:cNvSpPr/>
          <p:nvPr/>
        </p:nvSpPr>
        <p:spPr>
          <a:xfrm rot="1831880">
            <a:off x="2104871" y="1791991"/>
            <a:ext cx="1754900" cy="36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nner.ardupilot.com/wp-content/uploads/sites/5/2013/09/Pixhawk_with_legend.png"/>
          <p:cNvPicPr>
            <a:picLocks noChangeAspect="1" noChangeArrowheads="1"/>
          </p:cNvPicPr>
          <p:nvPr/>
        </p:nvPicPr>
        <p:blipFill>
          <a:blip r:embed="rId2" cstate="print"/>
          <a:srcRect l="4052" r="13296" b="59016"/>
          <a:stretch>
            <a:fillRect/>
          </a:stretch>
        </p:blipFill>
        <p:spPr bwMode="auto">
          <a:xfrm>
            <a:off x="0" y="1752600"/>
            <a:ext cx="7046976" cy="5181600"/>
          </a:xfrm>
          <a:prstGeom prst="rect">
            <a:avLst/>
          </a:prstGeom>
          <a:noFill/>
        </p:spPr>
      </p:pic>
      <p:pic>
        <p:nvPicPr>
          <p:cNvPr id="5" name="Picture 2" descr="http://planner.ardupilot.com/wp-content/uploads/sites/5/2013/09/Pixhawk_with_legend.png"/>
          <p:cNvPicPr>
            <a:picLocks noChangeAspect="1" noChangeArrowheads="1"/>
          </p:cNvPicPr>
          <p:nvPr/>
        </p:nvPicPr>
        <p:blipFill>
          <a:blip r:embed="rId2" cstate="print"/>
          <a:srcRect t="40437" r="19779"/>
          <a:stretch>
            <a:fillRect/>
          </a:stretch>
        </p:blipFill>
        <p:spPr bwMode="auto">
          <a:xfrm>
            <a:off x="7848600" y="838200"/>
            <a:ext cx="7543800" cy="8305800"/>
          </a:xfrm>
          <a:prstGeom prst="rect">
            <a:avLst/>
          </a:prstGeom>
          <a:noFill/>
        </p:spPr>
      </p:pic>
      <p:sp>
        <p:nvSpPr>
          <p:cNvPr id="6" name="Rectangle 5"/>
          <p:cNvSpPr/>
          <p:nvPr/>
        </p:nvSpPr>
        <p:spPr>
          <a:xfrm>
            <a:off x="4038600" y="228600"/>
            <a:ext cx="6307945" cy="646331"/>
          </a:xfrm>
          <a:prstGeom prst="rect">
            <a:avLst/>
          </a:prstGeom>
        </p:spPr>
        <p:txBody>
          <a:bodyPr wrap="none">
            <a:spAutoFit/>
          </a:bodyPr>
          <a:lstStyle/>
          <a:p>
            <a:pPr algn="ctr"/>
            <a:r>
              <a:rPr lang="en-US" sz="3600" b="1" dirty="0" err="1" smtClean="0"/>
              <a:t>Pixhawk</a:t>
            </a:r>
            <a:r>
              <a:rPr lang="en-US" sz="3600" b="1" dirty="0" smtClean="0"/>
              <a:t> connector assignments</a:t>
            </a:r>
            <a:endParaRPr lang="en-US" sz="3600" b="1" dirty="0"/>
          </a:p>
        </p:txBody>
      </p:sp>
      <p:sp>
        <p:nvSpPr>
          <p:cNvPr id="7" name="Rectangle 6"/>
          <p:cNvSpPr/>
          <p:nvPr/>
        </p:nvSpPr>
        <p:spPr>
          <a:xfrm>
            <a:off x="7543800" y="8382000"/>
            <a:ext cx="4267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Thruster ESCs -  PWM</a:t>
            </a:r>
            <a:endParaRPr lang="en-US" sz="1600" dirty="0">
              <a:solidFill>
                <a:srgbClr val="FF0000"/>
              </a:solidFill>
            </a:endParaRPr>
          </a:p>
        </p:txBody>
      </p:sp>
      <p:sp>
        <p:nvSpPr>
          <p:cNvPr id="8" name="Rectangle 7"/>
          <p:cNvSpPr/>
          <p:nvPr/>
        </p:nvSpPr>
        <p:spPr>
          <a:xfrm>
            <a:off x="4267200" y="32766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Pwr</a:t>
            </a:r>
            <a:r>
              <a:rPr lang="en-US" sz="1600" dirty="0" smtClean="0">
                <a:solidFill>
                  <a:srgbClr val="FF0000"/>
                </a:solidFill>
              </a:rPr>
              <a:t> Input (from module)</a:t>
            </a:r>
            <a:endParaRPr lang="en-US" sz="1600" dirty="0">
              <a:solidFill>
                <a:srgbClr val="FF0000"/>
              </a:solidFill>
            </a:endParaRPr>
          </a:p>
        </p:txBody>
      </p:sp>
      <p:sp>
        <p:nvSpPr>
          <p:cNvPr id="9" name="Rectangle 8"/>
          <p:cNvSpPr/>
          <p:nvPr/>
        </p:nvSpPr>
        <p:spPr>
          <a:xfrm>
            <a:off x="4267200" y="38100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Warning Buzzer (optional)</a:t>
            </a:r>
            <a:endParaRPr lang="en-US" sz="1600" dirty="0">
              <a:solidFill>
                <a:srgbClr val="FF0000"/>
              </a:solidFill>
            </a:endParaRPr>
          </a:p>
        </p:txBody>
      </p:sp>
      <p:sp>
        <p:nvSpPr>
          <p:cNvPr id="10" name="Rectangle 9"/>
          <p:cNvSpPr/>
          <p:nvPr/>
        </p:nvSpPr>
        <p:spPr>
          <a:xfrm>
            <a:off x="4191000" y="42672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Signal from GPS/Compass</a:t>
            </a:r>
            <a:endParaRPr lang="en-US" sz="1600" dirty="0">
              <a:solidFill>
                <a:srgbClr val="FF0000"/>
              </a:solidFill>
            </a:endParaRPr>
          </a:p>
        </p:txBody>
      </p:sp>
      <p:sp>
        <p:nvSpPr>
          <p:cNvPr id="12" name="Rectangle 11"/>
          <p:cNvSpPr/>
          <p:nvPr/>
        </p:nvSpPr>
        <p:spPr>
          <a:xfrm>
            <a:off x="7543800" y="8686800"/>
            <a:ext cx="6096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Rasp. PI   +5v   /  - Gnd.</a:t>
            </a:r>
            <a:endParaRPr lang="en-US" sz="1600" dirty="0">
              <a:solidFill>
                <a:srgbClr val="FF0000"/>
              </a:solidFill>
            </a:endParaRPr>
          </a:p>
        </p:txBody>
      </p:sp>
      <p:sp>
        <p:nvSpPr>
          <p:cNvPr id="13" name="Rectangle 12"/>
          <p:cNvSpPr/>
          <p:nvPr/>
        </p:nvSpPr>
        <p:spPr>
          <a:xfrm>
            <a:off x="2667000" y="91440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4" name="TextBox 13"/>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3</a:t>
            </a:r>
            <a:endParaRPr lang="en-US" dirty="0"/>
          </a:p>
        </p:txBody>
      </p:sp>
      <p:sp>
        <p:nvSpPr>
          <p:cNvPr id="15" name="Rectangle 14"/>
          <p:cNvSpPr/>
          <p:nvPr/>
        </p:nvSpPr>
        <p:spPr>
          <a:xfrm>
            <a:off x="4191000" y="4800600"/>
            <a:ext cx="11049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Connect I2c Expander which is connected to </a:t>
            </a:r>
            <a:r>
              <a:rPr lang="en-US" sz="1600" dirty="0" err="1" smtClean="0">
                <a:solidFill>
                  <a:srgbClr val="FF0000"/>
                </a:solidFill>
              </a:rPr>
              <a:t>uBLOX</a:t>
            </a:r>
            <a:r>
              <a:rPr lang="en-US" sz="1600" dirty="0" smtClean="0">
                <a:solidFill>
                  <a:srgbClr val="FF0000"/>
                </a:solidFill>
              </a:rPr>
              <a:t> compass and </a:t>
            </a:r>
            <a:r>
              <a:rPr lang="en-US" sz="1600" dirty="0" err="1" smtClean="0">
                <a:solidFill>
                  <a:srgbClr val="FF0000"/>
                </a:solidFill>
              </a:rPr>
              <a:t>Bluerobotics</a:t>
            </a:r>
            <a:r>
              <a:rPr lang="en-US" sz="1600" dirty="0" smtClean="0">
                <a:solidFill>
                  <a:srgbClr val="FF0000"/>
                </a:solidFill>
              </a:rPr>
              <a:t> depth/temp. sensor</a:t>
            </a:r>
            <a:endParaRPr lang="en-US" sz="1600" dirty="0">
              <a:solidFill>
                <a:srgbClr val="FF0000"/>
              </a:solidFill>
            </a:endParaRPr>
          </a:p>
        </p:txBody>
      </p:sp>
      <p:sp>
        <p:nvSpPr>
          <p:cNvPr id="16" name="Rectangle 15"/>
          <p:cNvSpPr/>
          <p:nvPr/>
        </p:nvSpPr>
        <p:spPr>
          <a:xfrm>
            <a:off x="4114800" y="28194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Comms</a:t>
            </a:r>
            <a:r>
              <a:rPr lang="en-US" sz="1600" dirty="0" smtClean="0">
                <a:solidFill>
                  <a:srgbClr val="FF0000"/>
                </a:solidFill>
              </a:rPr>
              <a:t> (to Rasp. Pi2)</a:t>
            </a:r>
            <a:endParaRPr lang="en-US" sz="1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3DR </a:t>
            </a:r>
            <a:r>
              <a:rPr lang="en-US" b="1" dirty="0" err="1" smtClean="0"/>
              <a:t>UBlox</a:t>
            </a:r>
            <a:r>
              <a:rPr lang="en-US" b="1" dirty="0" smtClean="0"/>
              <a:t> GPS + Compass Module</a:t>
            </a:r>
            <a:br>
              <a:rPr lang="en-US" b="1" dirty="0" smtClean="0"/>
            </a:br>
            <a:r>
              <a:rPr lang="en-US" sz="2200" dirty="0" smtClean="0"/>
              <a:t>This page covers the installation of the </a:t>
            </a:r>
            <a:r>
              <a:rPr lang="en-US" sz="2200" dirty="0" smtClean="0">
                <a:hlinkClick r:id="rId3"/>
              </a:rPr>
              <a:t>3DR </a:t>
            </a:r>
            <a:r>
              <a:rPr lang="en-US" sz="2200" dirty="0" err="1" smtClean="0">
                <a:hlinkClick r:id="rId3"/>
              </a:rPr>
              <a:t>UBlox</a:t>
            </a:r>
            <a:r>
              <a:rPr lang="en-US" sz="2200" dirty="0" smtClean="0">
                <a:hlinkClick r:id="rId3"/>
              </a:rPr>
              <a:t> GPS + Compass module</a:t>
            </a:r>
            <a:r>
              <a:rPr lang="en-US" sz="2200" dirty="0" smtClean="0"/>
              <a:t>.</a:t>
            </a:r>
            <a:r>
              <a:rPr lang="en-US" dirty="0" smtClean="0"/>
              <a:t/>
            </a:r>
            <a:br>
              <a:rPr lang="en-US" dirty="0" smtClean="0"/>
            </a:br>
            <a:endParaRPr lang="en-US" dirty="0"/>
          </a:p>
        </p:txBody>
      </p:sp>
      <p:sp>
        <p:nvSpPr>
          <p:cNvPr id="4" name="Rectangle 3"/>
          <p:cNvSpPr/>
          <p:nvPr/>
        </p:nvSpPr>
        <p:spPr>
          <a:xfrm>
            <a:off x="609600" y="8686800"/>
            <a:ext cx="14554200" cy="538609"/>
          </a:xfrm>
          <a:prstGeom prst="rect">
            <a:avLst/>
          </a:prstGeom>
        </p:spPr>
        <p:txBody>
          <a:bodyPr wrap="square">
            <a:spAutoFit/>
          </a:bodyPr>
          <a:lstStyle/>
          <a:p>
            <a:pPr algn="ctr"/>
            <a:r>
              <a:rPr lang="en-US" dirty="0" smtClean="0">
                <a:solidFill>
                  <a:srgbClr val="0000FF"/>
                </a:solidFill>
              </a:rPr>
              <a:t>Ref:    http://copter.ardupilot.com/wiki/common-installing-3dr-ublox-gps-compass-module/</a:t>
            </a:r>
            <a:endParaRPr lang="en-US" dirty="0">
              <a:solidFill>
                <a:srgbClr val="0000FF"/>
              </a:solidFill>
            </a:endParaRPr>
          </a:p>
        </p:txBody>
      </p:sp>
      <p:pic>
        <p:nvPicPr>
          <p:cNvPr id="18434" name="Picture 2"/>
          <p:cNvPicPr>
            <a:picLocks noChangeAspect="1" noChangeArrowheads="1"/>
          </p:cNvPicPr>
          <p:nvPr/>
        </p:nvPicPr>
        <p:blipFill>
          <a:blip r:embed="rId4" cstate="print"/>
          <a:srcRect l="25403" t="33333" r="11933" b="8333"/>
          <a:stretch>
            <a:fillRect/>
          </a:stretch>
        </p:blipFill>
        <p:spPr bwMode="auto">
          <a:xfrm>
            <a:off x="152400" y="1600200"/>
            <a:ext cx="6553200" cy="3429712"/>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l="31845" t="21875" r="20132" b="5208"/>
          <a:stretch>
            <a:fillRect/>
          </a:stretch>
        </p:blipFill>
        <p:spPr bwMode="auto">
          <a:xfrm>
            <a:off x="6934200" y="1579756"/>
            <a:ext cx="8305800" cy="7090317"/>
          </a:xfrm>
          <a:prstGeom prst="rect">
            <a:avLst/>
          </a:prstGeom>
          <a:noFill/>
          <a:ln w="9525">
            <a:noFill/>
            <a:miter lim="800000"/>
            <a:headEnd/>
            <a:tailEnd/>
          </a:ln>
        </p:spPr>
      </p:pic>
      <p:sp>
        <p:nvSpPr>
          <p:cNvPr id="6" name="Rectangle 5"/>
          <p:cNvSpPr/>
          <p:nvPr/>
        </p:nvSpPr>
        <p:spPr>
          <a:xfrm>
            <a:off x="9753600" y="1524000"/>
            <a:ext cx="4876800" cy="4876800"/>
          </a:xfrm>
          <a:prstGeom prst="rect">
            <a:avLst/>
          </a:prstGeom>
          <a:noFill/>
          <a:ln w="3810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4</a:t>
            </a:r>
            <a:endParaRPr lang="en-US" dirty="0"/>
          </a:p>
        </p:txBody>
      </p:sp>
      <p:sp>
        <p:nvSpPr>
          <p:cNvPr id="8" name="Rectangle 7"/>
          <p:cNvSpPr/>
          <p:nvPr/>
        </p:nvSpPr>
        <p:spPr>
          <a:xfrm>
            <a:off x="10439400" y="3124200"/>
            <a:ext cx="685800" cy="533400"/>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I2c Exp</a:t>
            </a:r>
            <a:endParaRPr lang="en-US" sz="1200" dirty="0">
              <a:solidFill>
                <a:schemeClr val="tx1"/>
              </a:solidFill>
            </a:endParaRPr>
          </a:p>
        </p:txBody>
      </p:sp>
      <p:sp>
        <p:nvSpPr>
          <p:cNvPr id="9" name="TextBox 8"/>
          <p:cNvSpPr txBox="1"/>
          <p:nvPr/>
        </p:nvSpPr>
        <p:spPr>
          <a:xfrm>
            <a:off x="11963400" y="1752600"/>
            <a:ext cx="1219200" cy="707886"/>
          </a:xfrm>
          <a:prstGeom prst="rect">
            <a:avLst/>
          </a:prstGeom>
          <a:solidFill>
            <a:schemeClr val="bg1">
              <a:lumMod val="95000"/>
            </a:schemeClr>
          </a:solidFill>
          <a:ln w="38100">
            <a:solidFill>
              <a:schemeClr val="tx1"/>
            </a:solidFill>
          </a:ln>
        </p:spPr>
        <p:txBody>
          <a:bodyPr wrap="square" rtlCol="0">
            <a:spAutoFit/>
          </a:bodyPr>
          <a:lstStyle/>
          <a:p>
            <a:r>
              <a:rPr lang="en-US" sz="2000" dirty="0" smtClean="0"/>
              <a:t>Pressure Sensor</a:t>
            </a:r>
            <a:endParaRPr lang="en-US" sz="2000" dirty="0"/>
          </a:p>
        </p:txBody>
      </p:sp>
      <p:sp>
        <p:nvSpPr>
          <p:cNvPr id="10" name="Freeform 9"/>
          <p:cNvSpPr/>
          <p:nvPr/>
        </p:nvSpPr>
        <p:spPr>
          <a:xfrm>
            <a:off x="10848109" y="2057400"/>
            <a:ext cx="1101436" cy="1059873"/>
          </a:xfrm>
          <a:custGeom>
            <a:avLst/>
            <a:gdLst>
              <a:gd name="connsiteX0" fmla="*/ 1101436 w 1101436"/>
              <a:gd name="connsiteY0" fmla="*/ 3464 h 1271155"/>
              <a:gd name="connsiteX1" fmla="*/ 540327 w 1101436"/>
              <a:gd name="connsiteY1" fmla="*/ 211282 h 1271155"/>
              <a:gd name="connsiteX2" fmla="*/ 0 w 1101436"/>
              <a:gd name="connsiteY2" fmla="*/ 1271155 h 1271155"/>
              <a:gd name="connsiteX3" fmla="*/ 0 w 1101436"/>
              <a:gd name="connsiteY3" fmla="*/ 1271155 h 1271155"/>
            </a:gdLst>
            <a:ahLst/>
            <a:cxnLst>
              <a:cxn ang="0">
                <a:pos x="connsiteX0" y="connsiteY0"/>
              </a:cxn>
              <a:cxn ang="0">
                <a:pos x="connsiteX1" y="connsiteY1"/>
              </a:cxn>
              <a:cxn ang="0">
                <a:pos x="connsiteX2" y="connsiteY2"/>
              </a:cxn>
              <a:cxn ang="0">
                <a:pos x="connsiteX3" y="connsiteY3"/>
              </a:cxn>
            </a:cxnLst>
            <a:rect l="l" t="t" r="r" b="b"/>
            <a:pathLst>
              <a:path w="1101436" h="1271155">
                <a:moveTo>
                  <a:pt x="1101436" y="3464"/>
                </a:moveTo>
                <a:cubicBezTo>
                  <a:pt x="912668" y="1732"/>
                  <a:pt x="723900" y="0"/>
                  <a:pt x="540327" y="211282"/>
                </a:cubicBezTo>
                <a:cubicBezTo>
                  <a:pt x="356754" y="422564"/>
                  <a:pt x="0" y="1271155"/>
                  <a:pt x="0" y="1271155"/>
                </a:cubicBezTo>
                <a:lnTo>
                  <a:pt x="0" y="1271155"/>
                </a:lnTo>
              </a:path>
            </a:pathLst>
          </a:custGeom>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3990320" cy="1676401"/>
          </a:xfrm>
        </p:spPr>
        <p:txBody>
          <a:bodyPr>
            <a:normAutofit fontScale="90000"/>
          </a:bodyPr>
          <a:lstStyle/>
          <a:p>
            <a:r>
              <a:rPr lang="en-US" b="1" dirty="0" smtClean="0"/>
              <a:t>3DR Power Module</a:t>
            </a:r>
            <a:br>
              <a:rPr lang="en-US" b="1" dirty="0" smtClean="0"/>
            </a:br>
            <a:r>
              <a:rPr lang="en-US" sz="2200" dirty="0" smtClean="0"/>
              <a:t>This page explains how to set up the 3DR Power Module (PM) to measure battery voltage and current consumption. The information will also be useful for setting up other types of Power Module.</a:t>
            </a:r>
            <a:r>
              <a:rPr lang="en-US" dirty="0" smtClean="0"/>
              <a:t/>
            </a:r>
            <a:br>
              <a:rPr lang="en-US" dirty="0" smtClean="0"/>
            </a:br>
            <a:endParaRPr lang="en-US" dirty="0"/>
          </a:p>
        </p:txBody>
      </p:sp>
      <p:pic>
        <p:nvPicPr>
          <p:cNvPr id="1026" name="Picture 2" descr="http://copter.ardupilot.com/wp-content/uploads/sites/2/2012/12/3DR-current-sensor-top.jpg"/>
          <p:cNvPicPr>
            <a:picLocks noChangeAspect="1" noChangeArrowheads="1"/>
          </p:cNvPicPr>
          <p:nvPr/>
        </p:nvPicPr>
        <p:blipFill>
          <a:blip r:embed="rId2" cstate="print"/>
          <a:srcRect/>
          <a:stretch>
            <a:fillRect/>
          </a:stretch>
        </p:blipFill>
        <p:spPr bwMode="auto">
          <a:xfrm>
            <a:off x="3124200" y="3352800"/>
            <a:ext cx="8540151" cy="2828926"/>
          </a:xfrm>
          <a:prstGeom prst="rect">
            <a:avLst/>
          </a:prstGeom>
          <a:noFill/>
        </p:spPr>
      </p:pic>
      <p:sp>
        <p:nvSpPr>
          <p:cNvPr id="6" name="Rectangle 5"/>
          <p:cNvSpPr/>
          <p:nvPr/>
        </p:nvSpPr>
        <p:spPr>
          <a:xfrm>
            <a:off x="990600" y="7772400"/>
            <a:ext cx="13106400" cy="538609"/>
          </a:xfrm>
          <a:prstGeom prst="rect">
            <a:avLst/>
          </a:prstGeom>
        </p:spPr>
        <p:txBody>
          <a:bodyPr wrap="square">
            <a:spAutoFit/>
          </a:bodyPr>
          <a:lstStyle/>
          <a:p>
            <a:pPr algn="ctr"/>
            <a:r>
              <a:rPr lang="en-US" dirty="0" smtClean="0">
                <a:solidFill>
                  <a:srgbClr val="0000FF"/>
                </a:solidFill>
              </a:rPr>
              <a:t>Ref:   http://copter.ardupilot.com/wiki/common-3dr-power-module/</a:t>
            </a:r>
            <a:endParaRPr lang="en-US" dirty="0">
              <a:solidFill>
                <a:srgbClr val="0000FF"/>
              </a:solidFill>
            </a:endParaRPr>
          </a:p>
        </p:txBody>
      </p:sp>
      <p:sp>
        <p:nvSpPr>
          <p:cNvPr id="7" name="TextBox 6"/>
          <p:cNvSpPr txBox="1"/>
          <p:nvPr/>
        </p:nvSpPr>
        <p:spPr>
          <a:xfrm>
            <a:off x="1447800" y="3048000"/>
            <a:ext cx="2593531" cy="538609"/>
          </a:xfrm>
          <a:prstGeom prst="rect">
            <a:avLst/>
          </a:prstGeom>
          <a:noFill/>
        </p:spPr>
        <p:txBody>
          <a:bodyPr wrap="none" rtlCol="0">
            <a:spAutoFit/>
          </a:bodyPr>
          <a:lstStyle/>
          <a:p>
            <a:r>
              <a:rPr lang="en-US" dirty="0" smtClean="0"/>
              <a:t>XT60 Connector</a:t>
            </a:r>
            <a:endParaRPr lang="en-US" dirty="0"/>
          </a:p>
        </p:txBody>
      </p:sp>
      <p:sp>
        <p:nvSpPr>
          <p:cNvPr id="8" name="TextBox 7"/>
          <p:cNvSpPr txBox="1"/>
          <p:nvPr/>
        </p:nvSpPr>
        <p:spPr>
          <a:xfrm>
            <a:off x="10972800" y="2743200"/>
            <a:ext cx="3504870" cy="984885"/>
          </a:xfrm>
          <a:prstGeom prst="rect">
            <a:avLst/>
          </a:prstGeom>
          <a:noFill/>
        </p:spPr>
        <p:txBody>
          <a:bodyPr wrap="none" rtlCol="0">
            <a:spAutoFit/>
          </a:bodyPr>
          <a:lstStyle/>
          <a:p>
            <a:r>
              <a:rPr lang="en-US" dirty="0" smtClean="0"/>
              <a:t>To </a:t>
            </a:r>
            <a:r>
              <a:rPr lang="en-US" dirty="0" err="1" smtClean="0"/>
              <a:t>BlueROV</a:t>
            </a:r>
            <a:r>
              <a:rPr lang="en-US" dirty="0" smtClean="0"/>
              <a:t> </a:t>
            </a:r>
          </a:p>
          <a:p>
            <a:r>
              <a:rPr lang="en-US" dirty="0" smtClean="0"/>
              <a:t>Terminal Board +/</a:t>
            </a:r>
            <a:r>
              <a:rPr lang="en-US" dirty="0" err="1" smtClean="0"/>
              <a:t>Gnd</a:t>
            </a:r>
            <a:endParaRPr lang="en-US" dirty="0"/>
          </a:p>
        </p:txBody>
      </p:sp>
      <p:sp>
        <p:nvSpPr>
          <p:cNvPr id="9" name="TextBox 8"/>
          <p:cNvSpPr txBox="1"/>
          <p:nvPr/>
        </p:nvSpPr>
        <p:spPr>
          <a:xfrm>
            <a:off x="10134600" y="6248400"/>
            <a:ext cx="4745530" cy="538609"/>
          </a:xfrm>
          <a:prstGeom prst="rect">
            <a:avLst/>
          </a:prstGeom>
          <a:noFill/>
        </p:spPr>
        <p:txBody>
          <a:bodyPr wrap="none" rtlCol="0">
            <a:spAutoFit/>
          </a:bodyPr>
          <a:lstStyle/>
          <a:p>
            <a:r>
              <a:rPr lang="en-US" dirty="0" smtClean="0"/>
              <a:t>To </a:t>
            </a:r>
            <a:r>
              <a:rPr lang="en-US" dirty="0" err="1" smtClean="0"/>
              <a:t>Pixhawk</a:t>
            </a:r>
            <a:r>
              <a:rPr lang="en-US" dirty="0" smtClean="0"/>
              <a:t> Power Input Conn.</a:t>
            </a:r>
            <a:endParaRPr lang="en-US" dirty="0"/>
          </a:p>
        </p:txBody>
      </p:sp>
      <p:sp>
        <p:nvSpPr>
          <p:cNvPr id="10" name="Right Arrow 9"/>
          <p:cNvSpPr/>
          <p:nvPr/>
        </p:nvSpPr>
        <p:spPr>
          <a:xfrm>
            <a:off x="11734800" y="579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09601"/>
            <a:ext cx="13990320" cy="8375440"/>
          </a:xfrm>
        </p:spPr>
        <p:txBody>
          <a:bodyPr>
            <a:normAutofit lnSpcReduction="10000"/>
          </a:bodyPr>
          <a:lstStyle/>
          <a:p>
            <a:pPr>
              <a:buNone/>
            </a:pPr>
            <a:r>
              <a:rPr lang="en-US" dirty="0" smtClean="0"/>
              <a:t>Comments</a:t>
            </a:r>
            <a:r>
              <a:rPr lang="en-US" dirty="0" smtClean="0"/>
              <a:t>:</a:t>
            </a:r>
          </a:p>
          <a:p>
            <a:r>
              <a:rPr lang="en-US" dirty="0" smtClean="0"/>
              <a:t>1. The “safety </a:t>
            </a:r>
            <a:r>
              <a:rPr lang="en-US" dirty="0" err="1" smtClean="0"/>
              <a:t>sw</a:t>
            </a:r>
            <a:r>
              <a:rPr lang="en-US" dirty="0" smtClean="0"/>
              <a:t>” is currently disabled in our recommended </a:t>
            </a:r>
            <a:endParaRPr lang="en-US" dirty="0" smtClean="0"/>
          </a:p>
          <a:p>
            <a:r>
              <a:rPr lang="en-US" dirty="0" smtClean="0"/>
              <a:t>2</a:t>
            </a:r>
            <a:r>
              <a:rPr lang="en-US" dirty="0" smtClean="0"/>
              <a:t>. I would recommend supplying power to the Raspberry Pi via one of the auxiliary outputs (shown on page 3 of your slides</a:t>
            </a:r>
            <a:r>
              <a:rPr lang="en-US" dirty="0" smtClean="0"/>
              <a:t>)</a:t>
            </a:r>
            <a:endParaRPr lang="en-US" dirty="0" smtClean="0">
              <a:solidFill>
                <a:srgbClr val="FF0000"/>
              </a:solidFill>
            </a:endParaRPr>
          </a:p>
          <a:p>
            <a:r>
              <a:rPr lang="en-US" dirty="0" smtClean="0"/>
              <a:t>3. If you are planning to use a pressure sensor for depth, you will need to use the I2C expander that comes with the </a:t>
            </a:r>
            <a:r>
              <a:rPr lang="en-US" dirty="0" err="1" smtClean="0"/>
              <a:t>PixHawk</a:t>
            </a:r>
            <a:r>
              <a:rPr lang="en-US" dirty="0" smtClean="0"/>
              <a:t> to connect both the pressure sensor and GPS/compass. (Slide </a:t>
            </a:r>
            <a:r>
              <a:rPr lang="en-US" dirty="0" smtClean="0"/>
              <a:t>4)</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380</Words>
  <Application>Microsoft Office PowerPoint</Application>
  <PresentationFormat>Custom</PresentationFormat>
  <Paragraphs>99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3DR UBlox GPS + Compass Module This page covers the installation of the 3DR UBlox GPS + Compass module. </vt:lpstr>
      <vt:lpstr>3DR Power Module This page explains how to set up the 3DR Power Module (PM) to measure battery voltage and current consumption. The information will also be useful for setting up other types of Power Module. </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Weiss</dc:creator>
  <cp:lastModifiedBy>Paul Weiss</cp:lastModifiedBy>
  <cp:revision>44</cp:revision>
  <dcterms:created xsi:type="dcterms:W3CDTF">2016-02-27T00:22:10Z</dcterms:created>
  <dcterms:modified xsi:type="dcterms:W3CDTF">2016-03-10T11:23:42Z</dcterms:modified>
</cp:coreProperties>
</file>