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60" r:id="rId6"/>
    <p:sldId id="262" r:id="rId7"/>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FF"/>
    <a:srgbClr val="3333CC"/>
    <a:srgbClr val="D6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37" d="100"/>
          <a:sy n="37" d="100"/>
        </p:scale>
        <p:origin x="-110" y="-960"/>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6EB1-EF8B-4BE3-8E92-D8C7B6E9FB8F}" type="datetimeFigureOut">
              <a:rPr lang="en-US" smtClean="0"/>
              <a:t>3/9/2016</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3EA48-9390-4890-8013-397F652C634C}" type="slidenum">
              <a:rPr lang="en-US" smtClean="0"/>
              <a:t>‹#›</a:t>
            </a:fld>
            <a:endParaRPr lang="en-US"/>
          </a:p>
        </p:txBody>
      </p:sp>
    </p:spTree>
    <p:extLst>
      <p:ext uri="{BB962C8B-B14F-4D97-AF65-F5344CB8AC3E}">
        <p14:creationId xmlns:p14="http://schemas.microsoft.com/office/powerpoint/2010/main" val="97401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EA48-9390-4890-8013-397F652C634C}"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4F448-0D11-4E65-A4BA-8E2090112574}"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4F448-0D11-4E65-A4BA-8E2090112574}"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4F448-0D11-4E65-A4BA-8E2090112574}"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4F448-0D11-4E65-A4BA-8E2090112574}"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4F448-0D11-4E65-A4BA-8E2090112574}"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9D94F448-0D11-4E65-A4BA-8E2090112574}" type="datetimeFigureOut">
              <a:rPr lang="en-US" smtClean="0"/>
              <a:pPr/>
              <a:t>3/9/2016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re.3drobotics.com/products/3dr-gps-ublox-with-compa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990600" y="1066800"/>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7086600" y="3048000"/>
            <a:ext cx="1676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Pixhawk</a:t>
            </a:r>
            <a:endParaRPr lang="en-US" sz="1600" b="1" dirty="0" smtClean="0"/>
          </a:p>
          <a:p>
            <a:pPr algn="ctr"/>
            <a:r>
              <a:rPr lang="en-US" sz="1600" b="1" dirty="0" smtClean="0"/>
              <a:t>Autopilot</a:t>
            </a:r>
          </a:p>
          <a:p>
            <a:pPr algn="ctr"/>
            <a:endParaRPr lang="en-US" sz="1600" b="1" dirty="0"/>
          </a:p>
        </p:txBody>
      </p:sp>
      <p:sp>
        <p:nvSpPr>
          <p:cNvPr id="7" name="Rectangle 6"/>
          <p:cNvSpPr/>
          <p:nvPr/>
        </p:nvSpPr>
        <p:spPr>
          <a:xfrm>
            <a:off x="10820400" y="1828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uBlox</a:t>
            </a:r>
            <a:r>
              <a:rPr lang="en-US" sz="1600" b="1" dirty="0" smtClean="0"/>
              <a:t> GPS with Compass</a:t>
            </a:r>
            <a:endParaRPr lang="en-US" sz="1600" b="1" dirty="0"/>
          </a:p>
        </p:txBody>
      </p:sp>
      <p:sp>
        <p:nvSpPr>
          <p:cNvPr id="8" name="Rectangle 7"/>
          <p:cNvSpPr/>
          <p:nvPr/>
        </p:nvSpPr>
        <p:spPr>
          <a:xfrm>
            <a:off x="9982200" y="44196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2 </a:t>
            </a:r>
          </a:p>
          <a:p>
            <a:pPr algn="ctr"/>
            <a:r>
              <a:rPr lang="it-IT" sz="1600" b="1" dirty="0" smtClean="0"/>
              <a:t>Model B</a:t>
            </a:r>
            <a:endParaRPr lang="it-IT" sz="1600" b="1" dirty="0"/>
          </a:p>
        </p:txBody>
      </p:sp>
      <p:cxnSp>
        <p:nvCxnSpPr>
          <p:cNvPr id="10" name="Shape 9"/>
          <p:cNvCxnSpPr>
            <a:stCxn id="58" idx="3"/>
          </p:cNvCxnSpPr>
          <p:nvPr/>
        </p:nvCxnSpPr>
        <p:spPr>
          <a:xfrm>
            <a:off x="8686800" y="2781300"/>
            <a:ext cx="2133600" cy="1143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69" idx="3"/>
            <a:endCxn id="8" idx="0"/>
          </p:cNvCxnSpPr>
          <p:nvPr/>
        </p:nvCxnSpPr>
        <p:spPr>
          <a:xfrm>
            <a:off x="9220200" y="3695700"/>
            <a:ext cx="1333500" cy="7239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a:off x="11125200" y="5029200"/>
            <a:ext cx="762000" cy="127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8" idx="2"/>
            <a:endCxn id="157" idx="0"/>
          </p:cNvCxnSpPr>
          <p:nvPr/>
        </p:nvCxnSpPr>
        <p:spPr>
          <a:xfrm rot="16200000" flipH="1">
            <a:off x="9620250" y="6572250"/>
            <a:ext cx="2743200" cy="8763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0" y="6400800"/>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a:t>
            </a:r>
            <a:endParaRPr lang="en-US" sz="1200" dirty="0"/>
          </a:p>
        </p:txBody>
      </p:sp>
      <p:sp>
        <p:nvSpPr>
          <p:cNvPr id="59" name="TextBox 58"/>
          <p:cNvSpPr txBox="1"/>
          <p:nvPr/>
        </p:nvSpPr>
        <p:spPr>
          <a:xfrm>
            <a:off x="4648200" y="152400"/>
            <a:ext cx="5317994" cy="538609"/>
          </a:xfrm>
          <a:prstGeom prst="rect">
            <a:avLst/>
          </a:prstGeom>
          <a:noFill/>
        </p:spPr>
        <p:txBody>
          <a:bodyPr wrap="none" rtlCol="0">
            <a:spAutoFit/>
          </a:bodyPr>
          <a:lstStyle/>
          <a:p>
            <a:r>
              <a:rPr lang="en-US" b="1" dirty="0" err="1" smtClean="0"/>
              <a:t>BlueROV</a:t>
            </a:r>
            <a:r>
              <a:rPr lang="en-US" b="1" dirty="0" smtClean="0"/>
              <a:t> Electrical Block 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982577" cy="338554"/>
          </a:xfrm>
          <a:prstGeom prst="rect">
            <a:avLst/>
          </a:prstGeom>
          <a:noFill/>
        </p:spPr>
        <p:txBody>
          <a:bodyPr wrap="none" rtlCol="0">
            <a:spAutoFit/>
          </a:bodyPr>
          <a:lstStyle/>
          <a:p>
            <a:r>
              <a:rPr lang="en-US" sz="1600" dirty="0" smtClean="0">
                <a:solidFill>
                  <a:schemeClr val="bg1"/>
                </a:solidFill>
              </a:rPr>
              <a:t>+14.8 </a:t>
            </a:r>
            <a:r>
              <a:rPr lang="en-US" sz="1600" dirty="0" err="1" smtClean="0">
                <a:solidFill>
                  <a:schemeClr val="bg1"/>
                </a:solidFill>
              </a:rPr>
              <a:t>vdc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66800" y="3657600"/>
            <a:ext cx="2514600" cy="984885"/>
          </a:xfrm>
          <a:prstGeom prst="rect">
            <a:avLst/>
          </a:prstGeom>
          <a:noFill/>
        </p:spPr>
        <p:txBody>
          <a:bodyPr wrap="square" rtlCol="0">
            <a:spAutoFit/>
          </a:bodyPr>
          <a:lstStyle/>
          <a:p>
            <a:r>
              <a:rPr lang="en-US" b="1" dirty="0" smtClean="0"/>
              <a:t>Pressure Enclosure</a:t>
            </a:r>
            <a:endParaRPr lang="en-US" b="1" dirty="0"/>
          </a:p>
        </p:txBody>
      </p:sp>
      <p:sp>
        <p:nvSpPr>
          <p:cNvPr id="157" name="Rectangle 156"/>
          <p:cNvSpPr/>
          <p:nvPr/>
        </p:nvSpPr>
        <p:spPr>
          <a:xfrm>
            <a:off x="10515600" y="838200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46482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69" name="Rectangle 168"/>
          <p:cNvSpPr/>
          <p:nvPr/>
        </p:nvSpPr>
        <p:spPr>
          <a:xfrm>
            <a:off x="8763000" y="34290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0" name="Rectangle 169"/>
          <p:cNvSpPr/>
          <p:nvPr/>
        </p:nvSpPr>
        <p:spPr>
          <a:xfrm>
            <a:off x="8305800" y="46482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5" name="TextBox 174"/>
          <p:cNvSpPr txBox="1"/>
          <p:nvPr/>
        </p:nvSpPr>
        <p:spPr>
          <a:xfrm>
            <a:off x="9448800" y="3657600"/>
            <a:ext cx="1143000" cy="461665"/>
          </a:xfrm>
          <a:prstGeom prst="rect">
            <a:avLst/>
          </a:prstGeom>
          <a:noFill/>
        </p:spPr>
        <p:txBody>
          <a:bodyPr wrap="square" rtlCol="0">
            <a:spAutoFit/>
          </a:bodyPr>
          <a:lstStyle/>
          <a:p>
            <a:pPr algn="ctr"/>
            <a:r>
              <a:rPr lang="en-US" sz="1200" dirty="0" smtClean="0"/>
              <a:t>Power 5 </a:t>
            </a:r>
            <a:r>
              <a:rPr lang="en-US" sz="1200" dirty="0" err="1" smtClean="0"/>
              <a:t>vdc</a:t>
            </a:r>
            <a:endParaRPr lang="en-US" sz="1200" dirty="0" smtClean="0"/>
          </a:p>
          <a:p>
            <a:pPr algn="ctr"/>
            <a:r>
              <a:rPr lang="en-US" sz="1200" dirty="0" smtClean="0"/>
              <a:t>1.2A</a:t>
            </a:r>
            <a:endParaRPr lang="en-US" sz="1200" dirty="0"/>
          </a:p>
        </p:txBody>
      </p:sp>
      <p:cxnSp>
        <p:nvCxnSpPr>
          <p:cNvPr id="179" name="Elbow Connector 178"/>
          <p:cNvCxnSpPr>
            <a:stCxn id="168" idx="2"/>
            <a:endCxn id="66" idx="0"/>
          </p:cNvCxnSpPr>
          <p:nvPr/>
        </p:nvCxnSpPr>
        <p:spPr>
          <a:xfrm rot="5400000">
            <a:off x="4038600" y="3810000"/>
            <a:ext cx="1905000" cy="4648200"/>
          </a:xfrm>
          <a:prstGeom prst="bentConnector3">
            <a:avLst>
              <a:gd name="adj1" fmla="val 91455"/>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048500" y="5600700"/>
            <a:ext cx="1905000" cy="10668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44758" y="4800600"/>
            <a:ext cx="797206" cy="830997"/>
          </a:xfrm>
          <a:prstGeom prst="rect">
            <a:avLst/>
          </a:prstGeom>
          <a:noFill/>
        </p:spPr>
        <p:txBody>
          <a:bodyPr wrap="none" rtlCol="0">
            <a:spAutoFit/>
          </a:bodyPr>
          <a:lstStyle/>
          <a:p>
            <a:pPr algn="ctr"/>
            <a:r>
              <a:rPr lang="en-US" sz="1200" dirty="0" smtClean="0"/>
              <a:t>Main</a:t>
            </a:r>
          </a:p>
          <a:p>
            <a:pPr algn="ctr"/>
            <a:r>
              <a:rPr lang="en-US" sz="1200" dirty="0" smtClean="0"/>
              <a:t>Outputs</a:t>
            </a:r>
          </a:p>
          <a:p>
            <a:pPr algn="ctr"/>
            <a:r>
              <a:rPr lang="en-US" sz="1200" dirty="0" smtClean="0"/>
              <a:t>See Sht. 3</a:t>
            </a:r>
          </a:p>
          <a:p>
            <a:pPr algn="ctr"/>
            <a:r>
              <a:rPr lang="en-US" sz="1200" dirty="0" smtClean="0"/>
              <a:t>……6x…..</a:t>
            </a:r>
            <a:endParaRPr lang="en-US" sz="1200" dirty="0"/>
          </a:p>
        </p:txBody>
      </p:sp>
      <p:sp>
        <p:nvSpPr>
          <p:cNvPr id="186" name="TextBox 185"/>
          <p:cNvSpPr txBox="1"/>
          <p:nvPr/>
        </p:nvSpPr>
        <p:spPr>
          <a:xfrm>
            <a:off x="7315200" y="41910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BatPwr</a:t>
            </a:r>
            <a:r>
              <a:rPr lang="en-US" sz="1200" dirty="0" smtClean="0"/>
              <a:t> In</a:t>
            </a:r>
            <a:endParaRPr lang="en-US" sz="1200" dirty="0"/>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 </a:t>
            </a:r>
            <a:r>
              <a:rPr lang="en-US" sz="1200" dirty="0" err="1" smtClean="0"/>
              <a:t>vdc</a:t>
            </a:r>
            <a:endParaRPr lang="en-US" sz="1200" dirty="0"/>
          </a:p>
        </p:txBody>
      </p:sp>
      <p:sp>
        <p:nvSpPr>
          <p:cNvPr id="192" name="Rectangle 191"/>
          <p:cNvSpPr/>
          <p:nvPr/>
        </p:nvSpPr>
        <p:spPr>
          <a:xfrm>
            <a:off x="8763000" y="41148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Buzzer</a:t>
            </a:r>
            <a:endParaRPr lang="en-US" sz="1200" dirty="0"/>
          </a:p>
        </p:txBody>
      </p:sp>
      <p:sp>
        <p:nvSpPr>
          <p:cNvPr id="194" name="Rectangle 193"/>
          <p:cNvSpPr/>
          <p:nvPr/>
        </p:nvSpPr>
        <p:spPr>
          <a:xfrm>
            <a:off x="8991600" y="58674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p>
          <a:p>
            <a:pPr algn="ctr"/>
            <a:r>
              <a:rPr lang="it-IT" sz="1600" b="1" dirty="0" smtClean="0"/>
              <a:t>(Optional)</a:t>
            </a:r>
            <a:endParaRPr lang="it-IT" sz="1600" b="1" dirty="0"/>
          </a:p>
        </p:txBody>
      </p:sp>
      <p:cxnSp>
        <p:nvCxnSpPr>
          <p:cNvPr id="196" name="Shape 195"/>
          <p:cNvCxnSpPr>
            <a:stCxn id="192" idx="3"/>
            <a:endCxn id="194" idx="0"/>
          </p:cNvCxnSpPr>
          <p:nvPr/>
        </p:nvCxnSpPr>
        <p:spPr>
          <a:xfrm>
            <a:off x="9220200" y="4381500"/>
            <a:ext cx="304800" cy="14859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err="1" smtClean="0">
                <a:solidFill>
                  <a:schemeClr val="bg1"/>
                </a:solidFill>
              </a:rPr>
              <a:t>Gnd</a:t>
            </a:r>
            <a:endParaRPr lang="en-US" sz="1600" dirty="0">
              <a:solidFill>
                <a:schemeClr val="bg1"/>
              </a:solidFill>
            </a:endParaRPr>
          </a:p>
        </p:txBody>
      </p:sp>
      <p:sp>
        <p:nvSpPr>
          <p:cNvPr id="101" name="TextBox 100"/>
          <p:cNvSpPr txBox="1"/>
          <p:nvPr/>
        </p:nvSpPr>
        <p:spPr>
          <a:xfrm>
            <a:off x="10591800" y="8763000"/>
            <a:ext cx="4572000" cy="584775"/>
          </a:xfrm>
          <a:prstGeom prst="rect">
            <a:avLst/>
          </a:prstGeom>
          <a:noFill/>
        </p:spPr>
        <p:txBody>
          <a:bodyPr wrap="square" rtlCol="0">
            <a:spAutoFit/>
          </a:bodyPr>
          <a:lstStyle/>
          <a:p>
            <a:pPr algn="r"/>
            <a:r>
              <a:rPr lang="en-US" sz="3200" b="1" i="1" dirty="0" smtClean="0">
                <a:solidFill>
                  <a:srgbClr val="FF0000"/>
                </a:solidFill>
              </a:rPr>
              <a:t> 20160229</a:t>
            </a:r>
            <a:endParaRPr lang="en-US" sz="3200" b="1" i="1"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8" name="TextBox 97"/>
          <p:cNvSpPr txBox="1"/>
          <p:nvPr/>
        </p:nvSpPr>
        <p:spPr>
          <a:xfrm>
            <a:off x="3657600" y="3810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296400" y="3429000"/>
            <a:ext cx="2514600" cy="461665"/>
          </a:xfrm>
          <a:prstGeom prst="rect">
            <a:avLst/>
          </a:prstGeom>
          <a:noFill/>
        </p:spPr>
        <p:txBody>
          <a:bodyPr wrap="square" rtlCol="0">
            <a:spAutoFit/>
          </a:bodyPr>
          <a:lstStyle/>
          <a:p>
            <a:r>
              <a:rPr lang="en-US" sz="1200" dirty="0" smtClean="0"/>
              <a:t>(connect to aux. output - see Sht. 3)</a:t>
            </a:r>
          </a:p>
          <a:p>
            <a:endParaRPr lang="en-US" sz="1200" dirty="0"/>
          </a:p>
        </p:txBody>
      </p:sp>
      <p:sp>
        <p:nvSpPr>
          <p:cNvPr id="103" name="TextBox 102"/>
          <p:cNvSpPr txBox="1"/>
          <p:nvPr/>
        </p:nvSpPr>
        <p:spPr>
          <a:xfrm>
            <a:off x="10363200" y="2590800"/>
            <a:ext cx="433132" cy="276999"/>
          </a:xfrm>
          <a:prstGeom prst="rect">
            <a:avLst/>
          </a:prstGeom>
          <a:noFill/>
        </p:spPr>
        <p:txBody>
          <a:bodyPr wrap="none" rtlCol="0">
            <a:spAutoFit/>
          </a:bodyPr>
          <a:lstStyle/>
          <a:p>
            <a:r>
              <a:rPr lang="en-US" sz="1200" dirty="0" smtClean="0"/>
              <a:t>GPS</a:t>
            </a:r>
            <a:endParaRPr lang="en-US" sz="1200" dirty="0"/>
          </a:p>
        </p:txBody>
      </p:sp>
      <p:sp>
        <p:nvSpPr>
          <p:cNvPr id="104" name="Rectangle 103"/>
          <p:cNvSpPr/>
          <p:nvPr/>
        </p:nvSpPr>
        <p:spPr>
          <a:xfrm>
            <a:off x="72390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a:t>
            </a:r>
            <a:endParaRPr lang="en-US" sz="1200" dirty="0"/>
          </a:p>
        </p:txBody>
      </p:sp>
      <p:cxnSp>
        <p:nvCxnSpPr>
          <p:cNvPr id="105" name="Shape 9"/>
          <p:cNvCxnSpPr>
            <a:stCxn id="112" idx="3"/>
            <a:endCxn id="7" idx="1"/>
          </p:cNvCxnSpPr>
          <p:nvPr/>
        </p:nvCxnSpPr>
        <p:spPr>
          <a:xfrm>
            <a:off x="8763000" y="1790700"/>
            <a:ext cx="2057400" cy="6477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058400" y="2133600"/>
            <a:ext cx="747320" cy="276999"/>
          </a:xfrm>
          <a:prstGeom prst="rect">
            <a:avLst/>
          </a:prstGeom>
          <a:noFill/>
        </p:spPr>
        <p:txBody>
          <a:bodyPr wrap="none" rtlCol="0">
            <a:spAutoFit/>
          </a:bodyPr>
          <a:lstStyle/>
          <a:p>
            <a:r>
              <a:rPr lang="en-US" sz="1200" dirty="0" smtClean="0"/>
              <a:t>Compass</a:t>
            </a:r>
            <a:endParaRPr lang="en-US" sz="1200" dirty="0"/>
          </a:p>
        </p:txBody>
      </p:sp>
      <p:sp>
        <p:nvSpPr>
          <p:cNvPr id="112" name="Rectangle 111"/>
          <p:cNvSpPr/>
          <p:nvPr/>
        </p:nvSpPr>
        <p:spPr>
          <a:xfrm>
            <a:off x="7924800" y="15240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 Expander</a:t>
            </a:r>
            <a:endParaRPr lang="en-US" sz="1200" dirty="0"/>
          </a:p>
        </p:txBody>
      </p:sp>
      <p:sp>
        <p:nvSpPr>
          <p:cNvPr id="115" name="Rectangle 114"/>
          <p:cNvSpPr/>
          <p:nvPr/>
        </p:nvSpPr>
        <p:spPr>
          <a:xfrm>
            <a:off x="13792200" y="1143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BlueRoboticsPressure</a:t>
            </a:r>
            <a:r>
              <a:rPr lang="en-US" sz="1600" b="1" dirty="0" smtClean="0"/>
              <a:t> / Temp. Sensor</a:t>
            </a:r>
            <a:endParaRPr lang="en-US" sz="1600" b="1" dirty="0"/>
          </a:p>
        </p:txBody>
      </p:sp>
      <p:cxnSp>
        <p:nvCxnSpPr>
          <p:cNvPr id="117" name="Elbow Connector 116"/>
          <p:cNvCxnSpPr>
            <a:stCxn id="115" idx="1"/>
            <a:endCxn id="112" idx="0"/>
          </p:cNvCxnSpPr>
          <p:nvPr/>
        </p:nvCxnSpPr>
        <p:spPr>
          <a:xfrm rot="10800000">
            <a:off x="8343900" y="1524000"/>
            <a:ext cx="5448300" cy="114300"/>
          </a:xfrm>
          <a:prstGeom prst="bentConnector4">
            <a:avLst>
              <a:gd name="adj1" fmla="val 46154"/>
              <a:gd name="adj2" fmla="val 30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2" idx="2"/>
            <a:endCxn id="104" idx="0"/>
          </p:cNvCxnSpPr>
          <p:nvPr/>
        </p:nvCxnSpPr>
        <p:spPr>
          <a:xfrm rot="5400000">
            <a:off x="7677150" y="1847850"/>
            <a:ext cx="457200" cy="876300"/>
          </a:xfrm>
          <a:prstGeom prst="bentConnector3">
            <a:avLst>
              <a:gd name="adj1" fmla="val 5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13106400" y="1554481"/>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1353800" y="8001000"/>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430000" y="8077200"/>
            <a:ext cx="152400" cy="457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0668000" y="9448800"/>
            <a:ext cx="3511667" cy="338554"/>
          </a:xfrm>
          <a:prstGeom prst="rect">
            <a:avLst/>
          </a:prstGeom>
        </p:spPr>
        <p:txBody>
          <a:bodyPr wrap="none">
            <a:spAutoFit/>
          </a:bodyPr>
          <a:lstStyle/>
          <a:p>
            <a:r>
              <a:rPr lang="en-US" sz="1600" i="1" dirty="0" smtClean="0">
                <a:solidFill>
                  <a:srgbClr val="0000FF"/>
                </a:solidFill>
              </a:rPr>
              <a:t>BlueROV-Block-Diagram-20160229.pptx</a:t>
            </a:r>
            <a:endParaRPr lang="en-US" sz="1600" i="1" dirty="0">
              <a:solidFill>
                <a:srgbClr val="0000FF"/>
              </a:solidFill>
            </a:endParaRPr>
          </a:p>
        </p:txBody>
      </p:sp>
      <p:sp>
        <p:nvSpPr>
          <p:cNvPr id="100" name="TextBox 99"/>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048000" y="1295400"/>
            <a:ext cx="7731125" cy="6534151"/>
          </a:xfrm>
          <a:prstGeom prst="rect">
            <a:avLst/>
          </a:prstGeom>
          <a:noFill/>
        </p:spPr>
      </p:pic>
      <p:sp>
        <p:nvSpPr>
          <p:cNvPr id="6" name="Right Arrow 5"/>
          <p:cNvSpPr/>
          <p:nvPr/>
        </p:nvSpPr>
        <p:spPr>
          <a:xfrm rot="1370913">
            <a:off x="2324097" y="275338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497772">
            <a:off x="10851906" y="175577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9372600" y="5334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246619" y="44695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 y="77724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2" name="Rectangle 11"/>
          <p:cNvSpPr/>
          <p:nvPr/>
        </p:nvSpPr>
        <p:spPr>
          <a:xfrm>
            <a:off x="5105400" y="304800"/>
            <a:ext cx="4518096" cy="769441"/>
          </a:xfrm>
          <a:prstGeom prst="rect">
            <a:avLst/>
          </a:prstGeom>
        </p:spPr>
        <p:txBody>
          <a:bodyPr wrap="none">
            <a:spAutoFit/>
          </a:bodyPr>
          <a:lstStyle/>
          <a:p>
            <a:r>
              <a:rPr lang="en-US" sz="4400" b="1" dirty="0" err="1" smtClean="0"/>
              <a:t>Pixhawk</a:t>
            </a:r>
            <a:r>
              <a:rPr lang="en-US" sz="4400" b="1" dirty="0" smtClean="0"/>
              <a:t> Overview</a:t>
            </a:r>
            <a:endParaRPr lang="en-US" sz="4400" b="1" dirty="0"/>
          </a:p>
        </p:txBody>
      </p:sp>
      <p:sp>
        <p:nvSpPr>
          <p:cNvPr id="13" name="TextBox 12"/>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2</a:t>
            </a:r>
            <a:endParaRPr lang="en-US" dirty="0"/>
          </a:p>
        </p:txBody>
      </p:sp>
      <p:sp>
        <p:nvSpPr>
          <p:cNvPr id="14" name="Right Arrow 13"/>
          <p:cNvSpPr/>
          <p:nvPr/>
        </p:nvSpPr>
        <p:spPr>
          <a:xfrm rot="10800000">
            <a:off x="10820400" y="6324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11000" y="1447800"/>
            <a:ext cx="2514600" cy="984885"/>
          </a:xfrm>
          <a:prstGeom prst="rect">
            <a:avLst/>
          </a:prstGeom>
          <a:noFill/>
        </p:spPr>
        <p:txBody>
          <a:bodyPr wrap="square" rtlCol="0">
            <a:spAutoFit/>
          </a:bodyPr>
          <a:lstStyle/>
          <a:p>
            <a:r>
              <a:rPr lang="en-US" dirty="0" smtClean="0">
                <a:solidFill>
                  <a:srgbClr val="0000FF"/>
                </a:solidFill>
              </a:rPr>
              <a:t>Connect ESCs Control Here</a:t>
            </a:r>
            <a:endParaRPr lang="en-US" dirty="0">
              <a:solidFill>
                <a:srgbClr val="0000FF"/>
              </a:solidFill>
            </a:endParaRPr>
          </a:p>
        </p:txBody>
      </p:sp>
      <p:sp>
        <p:nvSpPr>
          <p:cNvPr id="16" name="TextBox 15"/>
          <p:cNvSpPr txBox="1"/>
          <p:nvPr/>
        </p:nvSpPr>
        <p:spPr>
          <a:xfrm>
            <a:off x="11277600" y="4114800"/>
            <a:ext cx="2795637" cy="538609"/>
          </a:xfrm>
          <a:prstGeom prst="rect">
            <a:avLst/>
          </a:prstGeom>
          <a:noFill/>
        </p:spPr>
        <p:txBody>
          <a:bodyPr wrap="none" rtlCol="0">
            <a:spAutoFit/>
          </a:bodyPr>
          <a:lstStyle/>
          <a:p>
            <a:r>
              <a:rPr lang="en-US" dirty="0" smtClean="0">
                <a:solidFill>
                  <a:srgbClr val="0000FF"/>
                </a:solidFill>
              </a:rPr>
              <a:t>Buzzer (Optional)</a:t>
            </a:r>
            <a:endParaRPr lang="en-US" dirty="0">
              <a:solidFill>
                <a:srgbClr val="0000FF"/>
              </a:solidFill>
            </a:endParaRPr>
          </a:p>
        </p:txBody>
      </p:sp>
      <p:sp>
        <p:nvSpPr>
          <p:cNvPr id="19" name="TextBox 18"/>
          <p:cNvSpPr txBox="1"/>
          <p:nvPr/>
        </p:nvSpPr>
        <p:spPr>
          <a:xfrm>
            <a:off x="10363200" y="5257800"/>
            <a:ext cx="2458302" cy="538609"/>
          </a:xfrm>
          <a:prstGeom prst="rect">
            <a:avLst/>
          </a:prstGeom>
          <a:noFill/>
        </p:spPr>
        <p:txBody>
          <a:bodyPr wrap="none" rtlCol="0">
            <a:spAutoFit/>
          </a:bodyPr>
          <a:lstStyle/>
          <a:p>
            <a:r>
              <a:rPr lang="en-US" dirty="0" smtClean="0">
                <a:solidFill>
                  <a:srgbClr val="0000FF"/>
                </a:solidFill>
              </a:rPr>
              <a:t>3DR </a:t>
            </a:r>
            <a:r>
              <a:rPr lang="en-US" dirty="0" err="1" smtClean="0">
                <a:solidFill>
                  <a:srgbClr val="0000FF"/>
                </a:solidFill>
              </a:rPr>
              <a:t>uBlox</a:t>
            </a:r>
            <a:r>
              <a:rPr lang="en-US" dirty="0" smtClean="0">
                <a:solidFill>
                  <a:srgbClr val="0000FF"/>
                </a:solidFill>
              </a:rPr>
              <a:t> GPS</a:t>
            </a:r>
            <a:endParaRPr lang="en-US" dirty="0">
              <a:solidFill>
                <a:srgbClr val="0000FF"/>
              </a:solidFill>
            </a:endParaRPr>
          </a:p>
        </p:txBody>
      </p:sp>
      <p:sp>
        <p:nvSpPr>
          <p:cNvPr id="21" name="TextBox 20"/>
          <p:cNvSpPr txBox="1"/>
          <p:nvPr/>
        </p:nvSpPr>
        <p:spPr>
          <a:xfrm>
            <a:off x="11811000" y="6172200"/>
            <a:ext cx="3226728" cy="2769989"/>
          </a:xfrm>
          <a:prstGeom prst="rect">
            <a:avLst/>
          </a:prstGeom>
          <a:noFill/>
        </p:spPr>
        <p:txBody>
          <a:bodyPr wrap="square" rtlCol="0">
            <a:spAutoFit/>
          </a:bodyPr>
          <a:lstStyle/>
          <a:p>
            <a:r>
              <a:rPr lang="en-US" dirty="0" smtClean="0">
                <a:solidFill>
                  <a:srgbClr val="0000FF"/>
                </a:solidFill>
              </a:rPr>
              <a:t>Connect I2C Expander</a:t>
            </a:r>
          </a:p>
          <a:p>
            <a:r>
              <a:rPr lang="en-US" dirty="0" smtClean="0">
                <a:solidFill>
                  <a:srgbClr val="0000FF"/>
                </a:solidFill>
              </a:rPr>
              <a:t>Then connect </a:t>
            </a:r>
            <a:r>
              <a:rPr lang="en-US" dirty="0" err="1" smtClean="0">
                <a:solidFill>
                  <a:srgbClr val="0000FF"/>
                </a:solidFill>
              </a:rPr>
              <a:t>uBlox</a:t>
            </a:r>
            <a:r>
              <a:rPr lang="en-US" dirty="0" smtClean="0">
                <a:solidFill>
                  <a:srgbClr val="0000FF"/>
                </a:solidFill>
              </a:rPr>
              <a:t> Compass and </a:t>
            </a:r>
            <a:r>
              <a:rPr lang="en-US" dirty="0" err="1" smtClean="0">
                <a:solidFill>
                  <a:srgbClr val="0000FF"/>
                </a:solidFill>
              </a:rPr>
              <a:t>BlueRobotics</a:t>
            </a:r>
            <a:r>
              <a:rPr lang="en-US" dirty="0" smtClean="0">
                <a:solidFill>
                  <a:srgbClr val="0000FF"/>
                </a:solidFill>
              </a:rPr>
              <a:t> Depth Sensor to Expander</a:t>
            </a:r>
            <a:endParaRPr lang="en-US" dirty="0">
              <a:solidFill>
                <a:srgbClr val="0000FF"/>
              </a:solidFill>
            </a:endParaRPr>
          </a:p>
        </p:txBody>
      </p:sp>
      <p:sp>
        <p:nvSpPr>
          <p:cNvPr id="22" name="TextBox 21"/>
          <p:cNvSpPr txBox="1"/>
          <p:nvPr/>
        </p:nvSpPr>
        <p:spPr>
          <a:xfrm>
            <a:off x="0" y="1981200"/>
            <a:ext cx="2971800" cy="1431161"/>
          </a:xfrm>
          <a:prstGeom prst="rect">
            <a:avLst/>
          </a:prstGeom>
          <a:noFill/>
        </p:spPr>
        <p:txBody>
          <a:bodyPr wrap="square" rtlCol="0">
            <a:spAutoFit/>
          </a:bodyPr>
          <a:lstStyle/>
          <a:p>
            <a:r>
              <a:rPr lang="en-US" dirty="0" smtClean="0">
                <a:solidFill>
                  <a:srgbClr val="0000FF"/>
                </a:solidFill>
              </a:rPr>
              <a:t>Connect 3DR Power Module Pigtail Here</a:t>
            </a:r>
            <a:endParaRPr lang="en-US" dirty="0">
              <a:solidFill>
                <a:srgbClr val="0000FF"/>
              </a:solidFill>
            </a:endParaRPr>
          </a:p>
        </p:txBody>
      </p:sp>
      <p:sp>
        <p:nvSpPr>
          <p:cNvPr id="23" name="Right Arrow 22"/>
          <p:cNvSpPr/>
          <p:nvPr/>
        </p:nvSpPr>
        <p:spPr>
          <a:xfrm rot="8241405">
            <a:off x="9456961" y="124995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363200" y="304800"/>
            <a:ext cx="3886200" cy="984885"/>
          </a:xfrm>
          <a:prstGeom prst="rect">
            <a:avLst/>
          </a:prstGeom>
          <a:noFill/>
        </p:spPr>
        <p:txBody>
          <a:bodyPr wrap="square" rtlCol="0">
            <a:spAutoFit/>
          </a:bodyPr>
          <a:lstStyle/>
          <a:p>
            <a:r>
              <a:rPr lang="en-US" dirty="0" smtClean="0">
                <a:solidFill>
                  <a:srgbClr val="0000FF"/>
                </a:solidFill>
              </a:rPr>
              <a:t>Connect here for Raspberry Pi 5v power</a:t>
            </a:r>
            <a:endParaRPr lang="en-US"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err="1" smtClean="0"/>
              <a:t>Pixhawk</a:t>
            </a:r>
            <a:r>
              <a:rPr lang="en-US" sz="3600" b="1" dirty="0" smtClean="0"/>
              <a:t>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ESCs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(optional)</a:t>
            </a:r>
            <a:endParaRPr lang="en-US" sz="1600" dirty="0">
              <a:solidFill>
                <a:srgbClr val="FF0000"/>
              </a:solidFill>
            </a:endParaRPr>
          </a:p>
        </p:txBody>
      </p:sp>
      <p:sp>
        <p:nvSpPr>
          <p:cNvPr id="10" name="Rectangle 9"/>
          <p:cNvSpPr/>
          <p:nvPr/>
        </p:nvSpPr>
        <p:spPr>
          <a:xfrm>
            <a:off x="4191000" y="42672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Signal from GPS/Compass</a:t>
            </a:r>
            <a:endParaRPr lang="en-US" sz="1600" dirty="0">
              <a:solidFill>
                <a:srgbClr val="FF0000"/>
              </a:solidFill>
            </a:endParaRPr>
          </a:p>
        </p:txBody>
      </p:sp>
      <p:sp>
        <p:nvSpPr>
          <p:cNvPr id="12" name="Rectangle 11"/>
          <p:cNvSpPr/>
          <p:nvPr/>
        </p:nvSpPr>
        <p:spPr>
          <a:xfrm>
            <a:off x="7543800" y="8686800"/>
            <a:ext cx="6096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Rasp. PI   +5v   /  - Gnd.</a:t>
            </a:r>
            <a:endParaRPr lang="en-US" sz="1600" dirty="0">
              <a:solidFill>
                <a:srgbClr val="FF0000"/>
              </a:solidFill>
            </a:endParaRPr>
          </a:p>
        </p:txBody>
      </p:sp>
      <p:sp>
        <p:nvSpPr>
          <p:cNvPr id="13" name="Rectangle 12"/>
          <p:cNvSpPr/>
          <p:nvPr/>
        </p:nvSpPr>
        <p:spPr>
          <a:xfrm>
            <a:off x="2667000" y="91440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4" name="TextBox 13"/>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3</a:t>
            </a:r>
            <a:endParaRPr lang="en-US" dirty="0"/>
          </a:p>
        </p:txBody>
      </p:sp>
      <p:sp>
        <p:nvSpPr>
          <p:cNvPr id="15" name="Rectangle 14"/>
          <p:cNvSpPr/>
          <p:nvPr/>
        </p:nvSpPr>
        <p:spPr>
          <a:xfrm>
            <a:off x="4191000" y="4800600"/>
            <a:ext cx="11049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Connect I2c Expander which is connected to </a:t>
            </a:r>
            <a:r>
              <a:rPr lang="en-US" sz="1600" dirty="0" err="1" smtClean="0">
                <a:solidFill>
                  <a:srgbClr val="FF0000"/>
                </a:solidFill>
              </a:rPr>
              <a:t>uBLOX</a:t>
            </a:r>
            <a:r>
              <a:rPr lang="en-US" sz="1600" dirty="0" smtClean="0">
                <a:solidFill>
                  <a:srgbClr val="FF0000"/>
                </a:solidFill>
              </a:rPr>
              <a:t> compass and </a:t>
            </a:r>
            <a:r>
              <a:rPr lang="en-US" sz="1600" dirty="0" err="1" smtClean="0">
                <a:solidFill>
                  <a:srgbClr val="FF0000"/>
                </a:solidFill>
              </a:rPr>
              <a:t>Bluerobotics</a:t>
            </a:r>
            <a:r>
              <a:rPr lang="en-US" sz="1600" dirty="0" smtClean="0">
                <a:solidFill>
                  <a:srgbClr val="FF0000"/>
                </a:solidFill>
              </a:rPr>
              <a:t> depth/temp. sensor</a:t>
            </a:r>
            <a:endParaRPr lang="en-US" sz="1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3DR </a:t>
            </a:r>
            <a:r>
              <a:rPr lang="en-US" b="1" dirty="0" err="1" smtClean="0"/>
              <a:t>UBlox</a:t>
            </a:r>
            <a:r>
              <a:rPr lang="en-US" b="1" dirty="0" smtClean="0"/>
              <a:t> GPS + Compass Module</a:t>
            </a:r>
            <a:br>
              <a:rPr lang="en-US" b="1" dirty="0" smtClean="0"/>
            </a:br>
            <a:r>
              <a:rPr lang="en-US" sz="2200" dirty="0" smtClean="0"/>
              <a:t>This page covers the installation of the </a:t>
            </a:r>
            <a:r>
              <a:rPr lang="en-US" sz="2200" dirty="0" smtClean="0">
                <a:hlinkClick r:id="rId3"/>
              </a:rPr>
              <a:t>3DR </a:t>
            </a:r>
            <a:r>
              <a:rPr lang="en-US" sz="2200" dirty="0" err="1" smtClean="0">
                <a:hlinkClick r:id="rId3"/>
              </a:rPr>
              <a:t>UBlox</a:t>
            </a:r>
            <a:r>
              <a:rPr lang="en-US" sz="2200" dirty="0" smtClean="0">
                <a:hlinkClick r:id="rId3"/>
              </a:rPr>
              <a:t> GPS + Compass module</a:t>
            </a:r>
            <a:r>
              <a:rPr lang="en-US" sz="2200" dirty="0" smtClean="0"/>
              <a:t>.</a:t>
            </a:r>
            <a:r>
              <a:rPr lang="en-US" dirty="0" smtClean="0"/>
              <a:t/>
            </a:r>
            <a:br>
              <a:rPr lang="en-US" dirty="0" smtClean="0"/>
            </a:br>
            <a:endParaRPr lang="en-US" dirty="0"/>
          </a:p>
        </p:txBody>
      </p:sp>
      <p:sp>
        <p:nvSpPr>
          <p:cNvPr id="4" name="Rectangle 3"/>
          <p:cNvSpPr/>
          <p:nvPr/>
        </p:nvSpPr>
        <p:spPr>
          <a:xfrm>
            <a:off x="609600" y="8686800"/>
            <a:ext cx="14554200" cy="538609"/>
          </a:xfrm>
          <a:prstGeom prst="rect">
            <a:avLst/>
          </a:prstGeom>
        </p:spPr>
        <p:txBody>
          <a:bodyPr wrap="square">
            <a:spAutoFit/>
          </a:bodyPr>
          <a:lstStyle/>
          <a:p>
            <a:pPr algn="ctr"/>
            <a:r>
              <a:rPr lang="en-US" dirty="0" smtClean="0">
                <a:solidFill>
                  <a:srgbClr val="0000FF"/>
                </a:solidFill>
              </a:rPr>
              <a:t>Ref:    http://copter.ardupilot.com/wiki/common-installing-3dr-ublox-gps-compass-module/</a:t>
            </a:r>
            <a:endParaRPr lang="en-US" dirty="0">
              <a:solidFill>
                <a:srgbClr val="0000FF"/>
              </a:solidFill>
            </a:endParaRPr>
          </a:p>
        </p:txBody>
      </p:sp>
      <p:pic>
        <p:nvPicPr>
          <p:cNvPr id="18434" name="Picture 2"/>
          <p:cNvPicPr>
            <a:picLocks noChangeAspect="1" noChangeArrowheads="1"/>
          </p:cNvPicPr>
          <p:nvPr/>
        </p:nvPicPr>
        <p:blipFill>
          <a:blip r:embed="rId4" cstate="print"/>
          <a:srcRect l="25403" t="33333" r="11933" b="8333"/>
          <a:stretch>
            <a:fillRect/>
          </a:stretch>
        </p:blipFill>
        <p:spPr bwMode="auto">
          <a:xfrm>
            <a:off x="152400" y="1600200"/>
            <a:ext cx="6553200" cy="3429712"/>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l="31845" t="21875" r="20132" b="5208"/>
          <a:stretch>
            <a:fillRect/>
          </a:stretch>
        </p:blipFill>
        <p:spPr bwMode="auto">
          <a:xfrm>
            <a:off x="6934200" y="1579756"/>
            <a:ext cx="8305800" cy="7090317"/>
          </a:xfrm>
          <a:prstGeom prst="rect">
            <a:avLst/>
          </a:prstGeom>
          <a:noFill/>
          <a:ln w="9525">
            <a:noFill/>
            <a:miter lim="800000"/>
            <a:headEnd/>
            <a:tailEnd/>
          </a:ln>
        </p:spPr>
      </p:pic>
      <p:sp>
        <p:nvSpPr>
          <p:cNvPr id="6" name="Rectangle 5"/>
          <p:cNvSpPr/>
          <p:nvPr/>
        </p:nvSpPr>
        <p:spPr>
          <a:xfrm>
            <a:off x="9753600" y="1524000"/>
            <a:ext cx="4876800" cy="4876800"/>
          </a:xfrm>
          <a:prstGeom prst="rect">
            <a:avLst/>
          </a:prstGeom>
          <a:noFill/>
          <a:ln w="381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4</a:t>
            </a:r>
            <a:endParaRPr lang="en-US" dirty="0"/>
          </a:p>
        </p:txBody>
      </p:sp>
      <p:sp>
        <p:nvSpPr>
          <p:cNvPr id="8" name="Rectangle 7"/>
          <p:cNvSpPr/>
          <p:nvPr/>
        </p:nvSpPr>
        <p:spPr>
          <a:xfrm>
            <a:off x="10439400" y="3124200"/>
            <a:ext cx="685800" cy="533400"/>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I2c Exp</a:t>
            </a:r>
            <a:endParaRPr lang="en-US" sz="1200" dirty="0">
              <a:solidFill>
                <a:schemeClr val="tx1"/>
              </a:solidFill>
            </a:endParaRPr>
          </a:p>
        </p:txBody>
      </p:sp>
      <p:sp>
        <p:nvSpPr>
          <p:cNvPr id="9" name="TextBox 8"/>
          <p:cNvSpPr txBox="1"/>
          <p:nvPr/>
        </p:nvSpPr>
        <p:spPr>
          <a:xfrm>
            <a:off x="11963400" y="1752600"/>
            <a:ext cx="1219200" cy="707886"/>
          </a:xfrm>
          <a:prstGeom prst="rect">
            <a:avLst/>
          </a:prstGeom>
          <a:solidFill>
            <a:schemeClr val="bg1">
              <a:lumMod val="95000"/>
            </a:schemeClr>
          </a:solidFill>
          <a:ln w="38100">
            <a:solidFill>
              <a:schemeClr val="tx1"/>
            </a:solidFill>
          </a:ln>
        </p:spPr>
        <p:txBody>
          <a:bodyPr wrap="square" rtlCol="0">
            <a:spAutoFit/>
          </a:bodyPr>
          <a:lstStyle/>
          <a:p>
            <a:r>
              <a:rPr lang="en-US" sz="2000" dirty="0" smtClean="0"/>
              <a:t>Pressure Sensor</a:t>
            </a:r>
            <a:endParaRPr lang="en-US" sz="2000" dirty="0"/>
          </a:p>
        </p:txBody>
      </p:sp>
      <p:sp>
        <p:nvSpPr>
          <p:cNvPr id="10" name="Freeform 9"/>
          <p:cNvSpPr/>
          <p:nvPr/>
        </p:nvSpPr>
        <p:spPr>
          <a:xfrm>
            <a:off x="10848109" y="2057400"/>
            <a:ext cx="1101436" cy="1059873"/>
          </a:xfrm>
          <a:custGeom>
            <a:avLst/>
            <a:gdLst>
              <a:gd name="connsiteX0" fmla="*/ 1101436 w 1101436"/>
              <a:gd name="connsiteY0" fmla="*/ 3464 h 1271155"/>
              <a:gd name="connsiteX1" fmla="*/ 540327 w 1101436"/>
              <a:gd name="connsiteY1" fmla="*/ 211282 h 1271155"/>
              <a:gd name="connsiteX2" fmla="*/ 0 w 1101436"/>
              <a:gd name="connsiteY2" fmla="*/ 1271155 h 1271155"/>
              <a:gd name="connsiteX3" fmla="*/ 0 w 1101436"/>
              <a:gd name="connsiteY3" fmla="*/ 1271155 h 1271155"/>
            </a:gdLst>
            <a:ahLst/>
            <a:cxnLst>
              <a:cxn ang="0">
                <a:pos x="connsiteX0" y="connsiteY0"/>
              </a:cxn>
              <a:cxn ang="0">
                <a:pos x="connsiteX1" y="connsiteY1"/>
              </a:cxn>
              <a:cxn ang="0">
                <a:pos x="connsiteX2" y="connsiteY2"/>
              </a:cxn>
              <a:cxn ang="0">
                <a:pos x="connsiteX3" y="connsiteY3"/>
              </a:cxn>
            </a:cxnLst>
            <a:rect l="l" t="t" r="r" b="b"/>
            <a:pathLst>
              <a:path w="1101436" h="1271155">
                <a:moveTo>
                  <a:pt x="1101436" y="3464"/>
                </a:moveTo>
                <a:cubicBezTo>
                  <a:pt x="912668" y="1732"/>
                  <a:pt x="723900" y="0"/>
                  <a:pt x="540327" y="211282"/>
                </a:cubicBezTo>
                <a:cubicBezTo>
                  <a:pt x="356754" y="422564"/>
                  <a:pt x="0" y="1271155"/>
                  <a:pt x="0" y="1271155"/>
                </a:cubicBezTo>
                <a:lnTo>
                  <a:pt x="0" y="1271155"/>
                </a:lnTo>
              </a:path>
            </a:pathLst>
          </a:custGeom>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3352800"/>
            <a:ext cx="8540151" cy="2828926"/>
          </a:xfrm>
          <a:prstGeom prst="rect">
            <a:avLst/>
          </a:prstGeom>
          <a:noFill/>
        </p:spPr>
      </p:pic>
      <p:sp>
        <p:nvSpPr>
          <p:cNvPr id="6" name="Rectangle 5"/>
          <p:cNvSpPr/>
          <p:nvPr/>
        </p:nvSpPr>
        <p:spPr>
          <a:xfrm>
            <a:off x="990600" y="7772400"/>
            <a:ext cx="13106400" cy="538609"/>
          </a:xfrm>
          <a:prstGeom prst="rect">
            <a:avLst/>
          </a:prstGeom>
        </p:spPr>
        <p:txBody>
          <a:bodyPr wrap="square">
            <a:spAutoFit/>
          </a:bodyPr>
          <a:lstStyle/>
          <a:p>
            <a:pPr algn="ctr"/>
            <a:r>
              <a:rPr lang="en-US" dirty="0" smtClean="0">
                <a:solidFill>
                  <a:srgbClr val="0000FF"/>
                </a:solidFill>
              </a:rPr>
              <a:t>Ref:   http://copter.ardupilot.com/wiki/common-3dr-power-module/</a:t>
            </a:r>
            <a:endParaRPr lang="en-US" dirty="0">
              <a:solidFill>
                <a:srgbClr val="0000FF"/>
              </a:solidFill>
            </a:endParaRPr>
          </a:p>
        </p:txBody>
      </p:sp>
      <p:sp>
        <p:nvSpPr>
          <p:cNvPr id="7" name="TextBox 6"/>
          <p:cNvSpPr txBox="1"/>
          <p:nvPr/>
        </p:nvSpPr>
        <p:spPr>
          <a:xfrm>
            <a:off x="1447800" y="30480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972800" y="2743200"/>
            <a:ext cx="3504870" cy="984885"/>
          </a:xfrm>
          <a:prstGeom prst="rect">
            <a:avLst/>
          </a:prstGeom>
          <a:noFill/>
        </p:spPr>
        <p:txBody>
          <a:bodyPr wrap="none" rtlCol="0">
            <a:spAutoFit/>
          </a:bodyPr>
          <a:lstStyle/>
          <a:p>
            <a:r>
              <a:rPr lang="en-US" dirty="0" smtClean="0"/>
              <a:t>To </a:t>
            </a:r>
            <a:r>
              <a:rPr lang="en-US" dirty="0" err="1" smtClean="0"/>
              <a:t>BlueROV</a:t>
            </a:r>
            <a:r>
              <a:rPr lang="en-US" dirty="0" smtClean="0"/>
              <a:t> </a:t>
            </a:r>
          </a:p>
          <a:p>
            <a:r>
              <a:rPr lang="en-US" dirty="0" smtClean="0"/>
              <a:t>Terminal Board +/</a:t>
            </a:r>
            <a:r>
              <a:rPr lang="en-US" dirty="0" err="1" smtClean="0"/>
              <a:t>Gnd</a:t>
            </a:r>
            <a:endParaRPr lang="en-US" dirty="0"/>
          </a:p>
        </p:txBody>
      </p:sp>
      <p:sp>
        <p:nvSpPr>
          <p:cNvPr id="9" name="TextBox 8"/>
          <p:cNvSpPr txBox="1"/>
          <p:nvPr/>
        </p:nvSpPr>
        <p:spPr>
          <a:xfrm>
            <a:off x="10134600" y="6248400"/>
            <a:ext cx="4745530" cy="538609"/>
          </a:xfrm>
          <a:prstGeom prst="rect">
            <a:avLst/>
          </a:prstGeom>
          <a:noFill/>
        </p:spPr>
        <p:txBody>
          <a:bodyPr wrap="none" rtlCol="0">
            <a:spAutoFit/>
          </a:bodyPr>
          <a:lstStyle/>
          <a:p>
            <a:r>
              <a:rPr lang="en-US" dirty="0" smtClean="0"/>
              <a:t>To </a:t>
            </a:r>
            <a:r>
              <a:rPr lang="en-US" dirty="0" err="1" smtClean="0"/>
              <a:t>Pixhawk</a:t>
            </a:r>
            <a:r>
              <a:rPr lang="en-US" dirty="0" smtClean="0"/>
              <a:t> Power Input Conn.</a:t>
            </a:r>
            <a:endParaRPr lang="en-US" dirty="0"/>
          </a:p>
        </p:txBody>
      </p:sp>
      <p:sp>
        <p:nvSpPr>
          <p:cNvPr id="10" name="Right Arrow 9"/>
          <p:cNvSpPr/>
          <p:nvPr/>
        </p:nvSpPr>
        <p:spPr>
          <a:xfrm>
            <a:off x="11734800" y="579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09601"/>
            <a:ext cx="13990320" cy="8375440"/>
          </a:xfrm>
        </p:spPr>
        <p:txBody>
          <a:bodyPr>
            <a:normAutofit fontScale="77500" lnSpcReduction="20000"/>
          </a:bodyPr>
          <a:lstStyle/>
          <a:p>
            <a:pPr>
              <a:buNone/>
            </a:pPr>
            <a:r>
              <a:rPr lang="en-US" dirty="0" smtClean="0"/>
              <a:t>I’ve got a few comments:</a:t>
            </a:r>
          </a:p>
          <a:p>
            <a:r>
              <a:rPr lang="en-US" dirty="0" smtClean="0"/>
              <a:t>1. The “safety </a:t>
            </a:r>
            <a:r>
              <a:rPr lang="en-US" dirty="0" err="1" smtClean="0"/>
              <a:t>sw</a:t>
            </a:r>
            <a:r>
              <a:rPr lang="en-US" dirty="0" smtClean="0"/>
              <a:t>” is currently disabled in our recommended parameters. The buzzer is optional.  </a:t>
            </a:r>
          </a:p>
          <a:p>
            <a:pPr>
              <a:buNone/>
            </a:pPr>
            <a:r>
              <a:rPr lang="en-US" dirty="0" smtClean="0">
                <a:solidFill>
                  <a:srgbClr val="FF0000"/>
                </a:solidFill>
              </a:rPr>
              <a:t>(Removed Safety Sw. connection from </a:t>
            </a:r>
            <a:r>
              <a:rPr lang="en-US" dirty="0" err="1" smtClean="0">
                <a:solidFill>
                  <a:srgbClr val="FF0000"/>
                </a:solidFill>
              </a:rPr>
              <a:t>sht</a:t>
            </a:r>
            <a:r>
              <a:rPr lang="en-US" dirty="0" smtClean="0">
                <a:solidFill>
                  <a:srgbClr val="FF0000"/>
                </a:solidFill>
              </a:rPr>
              <a:t> 1 and 3.  Added word (optional) to buzzer on </a:t>
            </a:r>
            <a:r>
              <a:rPr lang="en-US" dirty="0" err="1" smtClean="0">
                <a:solidFill>
                  <a:srgbClr val="FF0000"/>
                </a:solidFill>
              </a:rPr>
              <a:t>sht</a:t>
            </a:r>
            <a:r>
              <a:rPr lang="en-US" dirty="0" smtClean="0">
                <a:solidFill>
                  <a:srgbClr val="FF0000"/>
                </a:solidFill>
              </a:rPr>
              <a:t> 1 and 3 .) </a:t>
            </a:r>
            <a:r>
              <a:rPr lang="en-US" dirty="0" err="1" smtClean="0">
                <a:solidFill>
                  <a:srgbClr val="FF0000"/>
                </a:solidFill>
              </a:rPr>
              <a:t>pfw</a:t>
            </a:r>
            <a:endParaRPr lang="en-US" dirty="0" smtClean="0">
              <a:solidFill>
                <a:srgbClr val="FF0000"/>
              </a:solidFill>
            </a:endParaRPr>
          </a:p>
          <a:p>
            <a:r>
              <a:rPr lang="en-US" dirty="0" smtClean="0"/>
              <a:t>2. I would recommend supplying power to the Raspberry Pi via one of the auxiliary outputs (shown on page 3 of your slides) </a:t>
            </a:r>
            <a:r>
              <a:rPr lang="en-US" dirty="0" smtClean="0">
                <a:solidFill>
                  <a:srgbClr val="FF0000"/>
                </a:solidFill>
              </a:rPr>
              <a:t>(updated </a:t>
            </a:r>
            <a:r>
              <a:rPr lang="en-US" dirty="0" err="1" smtClean="0">
                <a:solidFill>
                  <a:srgbClr val="FF0000"/>
                </a:solidFill>
              </a:rPr>
              <a:t>shts</a:t>
            </a:r>
            <a:r>
              <a:rPr lang="en-US" dirty="0" smtClean="0">
                <a:solidFill>
                  <a:srgbClr val="FF0000"/>
                </a:solidFill>
              </a:rPr>
              <a:t> 1 and 3 accordingly) </a:t>
            </a:r>
            <a:r>
              <a:rPr lang="en-US" dirty="0" err="1" smtClean="0">
                <a:solidFill>
                  <a:srgbClr val="FF0000"/>
                </a:solidFill>
              </a:rPr>
              <a:t>pfw</a:t>
            </a:r>
            <a:endParaRPr lang="en-US" dirty="0" smtClean="0">
              <a:solidFill>
                <a:srgbClr val="FF0000"/>
              </a:solidFill>
            </a:endParaRPr>
          </a:p>
          <a:p>
            <a:r>
              <a:rPr lang="en-US" dirty="0" smtClean="0"/>
              <a:t>3. If you are planning to use a pressure sensor for depth, you will need to use the I2C expander that comes with the </a:t>
            </a:r>
            <a:r>
              <a:rPr lang="en-US" dirty="0" err="1" smtClean="0"/>
              <a:t>PixHawk</a:t>
            </a:r>
            <a:r>
              <a:rPr lang="en-US" dirty="0" smtClean="0"/>
              <a:t> to connect both the pressure sensor and GPS/compass. (Slide 5) </a:t>
            </a:r>
            <a:r>
              <a:rPr lang="en-US" dirty="0" smtClean="0">
                <a:solidFill>
                  <a:srgbClr val="FF0000"/>
                </a:solidFill>
              </a:rPr>
              <a:t>(updated </a:t>
            </a:r>
            <a:r>
              <a:rPr lang="en-US" dirty="0" err="1" smtClean="0">
                <a:solidFill>
                  <a:srgbClr val="FF0000"/>
                </a:solidFill>
              </a:rPr>
              <a:t>shts</a:t>
            </a:r>
            <a:r>
              <a:rPr lang="en-US" dirty="0" smtClean="0">
                <a:solidFill>
                  <a:srgbClr val="FF0000"/>
                </a:solidFill>
              </a:rPr>
              <a:t> 1 and 3 accordingly) </a:t>
            </a:r>
            <a:r>
              <a:rPr lang="en-US" dirty="0" err="1" smtClean="0">
                <a:solidFill>
                  <a:srgbClr val="FF0000"/>
                </a:solidFill>
              </a:rPr>
              <a:t>pfw</a:t>
            </a:r>
            <a:endParaRPr lang="en-US" dirty="0" smtClean="0"/>
          </a:p>
          <a:p>
            <a:r>
              <a:rPr lang="en-US" dirty="0" smtClean="0"/>
              <a:t>Please let us know if you have any other questions.</a:t>
            </a:r>
          </a:p>
          <a:p>
            <a:pPr>
              <a:buNone/>
            </a:pPr>
            <a:r>
              <a:rPr lang="en-US" dirty="0" smtClean="0"/>
              <a:t>-Rusty</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430</Words>
  <Application>Microsoft Office PowerPoint</Application>
  <PresentationFormat>Custom</PresentationFormat>
  <Paragraphs>98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3DR UBlox GPS + Compass Module This page covers the installation of the 3DR UBlox GPS + Compass module. </vt:lpstr>
      <vt:lpstr>3DR Power Module This page explains how to set up the 3DR Power Module (PM) to measure battery voltage and current consumption. The information will also be useful for setting up other types of Power Module.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weisspa</cp:lastModifiedBy>
  <cp:revision>40</cp:revision>
  <dcterms:created xsi:type="dcterms:W3CDTF">2016-02-27T00:22:10Z</dcterms:created>
  <dcterms:modified xsi:type="dcterms:W3CDTF">2016-03-09T13:11:56Z</dcterms:modified>
</cp:coreProperties>
</file>